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0" r:id="rId7"/>
    <p:sldId id="271" r:id="rId8"/>
    <p:sldId id="261" r:id="rId9"/>
    <p:sldId id="262" r:id="rId10"/>
    <p:sldId id="263" r:id="rId11"/>
    <p:sldId id="264" r:id="rId12"/>
    <p:sldId id="265" r:id="rId13"/>
    <p:sldId id="266" r:id="rId14"/>
    <p:sldId id="272" r:id="rId15"/>
    <p:sldId id="273" r:id="rId16"/>
    <p:sldId id="267" r:id="rId17"/>
    <p:sldId id="268"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88" autoAdjust="0"/>
    <p:restoredTop sz="94660"/>
  </p:normalViewPr>
  <p:slideViewPr>
    <p:cSldViewPr>
      <p:cViewPr>
        <p:scale>
          <a:sx n="82" d="100"/>
          <a:sy n="82" d="100"/>
        </p:scale>
        <p:origin x="-1224" y="-1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7C9366-D001-4E7E-9F51-90E93CAD8FB5}" type="slidenum">
              <a:rPr lang="es-ES" smtClean="0"/>
              <a:pPr/>
              <a:t>‹Nº›</a:t>
            </a:fld>
            <a:endParaRPr lang="es-ES" dirty="0"/>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527C9366-D001-4E7E-9F51-90E93CAD8FB5}" type="slidenum">
              <a:rPr lang="es-ES" smtClean="0"/>
              <a:pPr/>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3009901"/>
            <a:ext cx="457200" cy="441325"/>
          </a:xfrm>
        </p:spPr>
        <p:txBody>
          <a:bodyPr/>
          <a:lstStyle/>
          <a:p>
            <a:fld id="{527C9366-D001-4E7E-9F51-90E93CAD8FB5}" type="slidenum">
              <a:rPr lang="es-ES" smtClean="0"/>
              <a:pPr/>
              <a:t>‹Nº›</a:t>
            </a:fld>
            <a:endParaRPr lang="es-ES" dirty="0"/>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1026372"/>
            <a:ext cx="457200" cy="441325"/>
          </a:xfrm>
        </p:spPr>
        <p:txBody>
          <a:bodyPr/>
          <a:lstStyle/>
          <a:p>
            <a:fld id="{527C9366-D001-4E7E-9F51-90E93CAD8FB5}" type="slidenum">
              <a:rPr lang="es-ES" smtClean="0"/>
              <a:pPr/>
              <a:t>‹Nº›</a:t>
            </a:fld>
            <a:endParaRPr lang="es-ES" dirty="0"/>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7C9366-D001-4E7E-9F51-90E93CAD8FB5}" type="slidenum">
              <a:rPr lang="es-ES" smtClean="0"/>
              <a:pPr/>
              <a:t>‹Nº›</a:t>
            </a:fld>
            <a:endParaRPr lang="es-ES" dirty="0"/>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8546F28F-412C-498A-90FE-62EC2DC51038}" type="datetimeFigureOut">
              <a:rPr lang="es-ES" smtClean="0"/>
              <a:pPr/>
              <a:t>03/02/2015</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527C9366-D001-4E7E-9F51-90E93CAD8FB5}" type="slidenum">
              <a:rPr lang="es-ES" smtClean="0"/>
              <a:pPr/>
              <a:t>‹Nº›</a:t>
            </a:fld>
            <a:endParaRPr lang="es-ES" dirty="0"/>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8" name="7 Marcador de pie de página"/>
          <p:cNvSpPr>
            <a:spLocks noGrp="1"/>
          </p:cNvSpPr>
          <p:nvPr>
            <p:ph type="ftr" sz="quarter" idx="11"/>
          </p:nvPr>
        </p:nvSpPr>
        <p:spPr>
          <a:xfrm>
            <a:off x="304800" y="6409944"/>
            <a:ext cx="3581400" cy="365760"/>
          </a:xfrm>
        </p:spPr>
        <p:txBody>
          <a:bodyPr/>
          <a:lstStyle/>
          <a:p>
            <a:endParaRPr lang="es-ES" dirty="0"/>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527C9366-D001-4E7E-9F51-90E93CAD8FB5}" type="slidenum">
              <a:rPr lang="es-ES" smtClean="0"/>
              <a:pPr/>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1036020"/>
            <a:ext cx="457200" cy="441325"/>
          </a:xfrm>
        </p:spPr>
        <p:txBody>
          <a:bodyPr/>
          <a:lstStyle/>
          <a:p>
            <a:fld id="{527C9366-D001-4E7E-9F51-90E93CAD8FB5}"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527C9366-D001-4E7E-9F51-90E93CAD8FB5}"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7C9366-D001-4E7E-9F51-90E93CAD8FB5}" type="slidenum">
              <a:rPr lang="es-ES" smtClean="0"/>
              <a:pPr/>
              <a:t>‹Nº›</a:t>
            </a:fld>
            <a:endParaRPr lang="es-ES" dirty="0"/>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8546F28F-412C-498A-90FE-62EC2DC51038}" type="datetimeFigureOut">
              <a:rPr lang="es-ES" smtClean="0"/>
              <a:pPr/>
              <a:t>03/02/2015</a:t>
            </a:fld>
            <a:endParaRPr lang="es-ES" dirty="0"/>
          </a:p>
        </p:txBody>
      </p:sp>
      <p:sp>
        <p:nvSpPr>
          <p:cNvPr id="6" name="5 Marcador de pie de página"/>
          <p:cNvSpPr>
            <a:spLocks noGrp="1"/>
          </p:cNvSpPr>
          <p:nvPr>
            <p:ph type="ftr" sz="quarter" idx="11"/>
          </p:nvPr>
        </p:nvSpPr>
        <p:spPr>
          <a:xfrm>
            <a:off x="301752" y="6410848"/>
            <a:ext cx="3383280" cy="36576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312738"/>
            <a:ext cx="457200" cy="441325"/>
          </a:xfrm>
        </p:spPr>
        <p:txBody>
          <a:bodyPr/>
          <a:lstStyle/>
          <a:p>
            <a:fld id="{527C9366-D001-4E7E-9F51-90E93CAD8FB5}" type="slidenum">
              <a:rPr lang="es-ES" smtClean="0"/>
              <a:pPr/>
              <a:t>‹Nº›</a:t>
            </a:fld>
            <a:endParaRPr lang="es-ES" dirty="0"/>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6404984"/>
            <a:ext cx="3044952" cy="365760"/>
          </a:xfrm>
        </p:spPr>
        <p:txBody>
          <a:bodyPr/>
          <a:lstStyle/>
          <a:p>
            <a:fld id="{8546F28F-412C-498A-90FE-62EC2DC51038}" type="datetimeFigureOut">
              <a:rPr lang="es-ES" smtClean="0"/>
              <a:pPr/>
              <a:t>03/02/2015</a:t>
            </a:fld>
            <a:endParaRPr lang="es-ES" dirty="0"/>
          </a:p>
        </p:txBody>
      </p:sp>
      <p:sp>
        <p:nvSpPr>
          <p:cNvPr id="6" name="5 Marcador de pie de página"/>
          <p:cNvSpPr>
            <a:spLocks noGrp="1"/>
          </p:cNvSpPr>
          <p:nvPr>
            <p:ph type="ftr" sz="quarter" idx="11"/>
          </p:nvPr>
        </p:nvSpPr>
        <p:spPr>
          <a:xfrm>
            <a:off x="301752" y="6410848"/>
            <a:ext cx="3584448" cy="36576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546F28F-412C-498A-90FE-62EC2DC51038}" type="datetimeFigureOut">
              <a:rPr lang="es-ES" smtClean="0"/>
              <a:pPr/>
              <a:t>03/02/2015</a:t>
            </a:fld>
            <a:endParaRPr lang="es-ES" dirty="0"/>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7C9366-D001-4E7E-9F51-90E93CAD8FB5}" type="slidenum">
              <a:rPr lang="es-ES" smtClean="0"/>
              <a:pPr/>
              <a:t>‹Nº›</a:t>
            </a:fld>
            <a:endParaRPr lang="es-ES" dirty="0"/>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r>
              <a:rPr lang="es-ES" dirty="0" smtClean="0"/>
              <a:t>Unidades I-III</a:t>
            </a:r>
            <a:endParaRPr lang="es-ES" dirty="0"/>
          </a:p>
        </p:txBody>
      </p:sp>
      <p:sp>
        <p:nvSpPr>
          <p:cNvPr id="2" name="1 Título"/>
          <p:cNvSpPr>
            <a:spLocks noGrp="1"/>
          </p:cNvSpPr>
          <p:nvPr>
            <p:ph type="ctrTitle"/>
          </p:nvPr>
        </p:nvSpPr>
        <p:spPr/>
        <p:txBody>
          <a:bodyPr/>
          <a:lstStyle/>
          <a:p>
            <a:r>
              <a:rPr lang="es-ES" dirty="0" smtClean="0"/>
              <a:t>Técnico en Urgencias medicas</a:t>
            </a:r>
            <a:endParaRPr lang="es-ES" dirty="0"/>
          </a:p>
        </p:txBody>
      </p:sp>
      <p:sp>
        <p:nvSpPr>
          <p:cNvPr id="4" name="3 CuadroTexto"/>
          <p:cNvSpPr txBox="1"/>
          <p:nvPr/>
        </p:nvSpPr>
        <p:spPr>
          <a:xfrm>
            <a:off x="971600" y="4149080"/>
            <a:ext cx="7920880" cy="369332"/>
          </a:xfrm>
          <a:prstGeom prst="rect">
            <a:avLst/>
          </a:prstGeom>
          <a:noFill/>
        </p:spPr>
        <p:txBody>
          <a:bodyPr wrap="square" rtlCol="0">
            <a:spAutoFit/>
          </a:bodyPr>
          <a:lstStyle/>
          <a:p>
            <a:r>
              <a:rPr lang="es-ES" dirty="0" smtClean="0"/>
              <a:t>Alumno: Daniel Santiago Vicente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8229600" cy="5649491"/>
          </a:xfrm>
        </p:spPr>
        <p:txBody>
          <a:bodyPr/>
          <a:lstStyle/>
          <a:p>
            <a:r>
              <a:rPr lang="es-ES" dirty="0" smtClean="0">
                <a:latin typeface="Arial" pitchFamily="34" charset="0"/>
                <a:cs typeface="Arial" pitchFamily="34" charset="0"/>
              </a:rPr>
              <a:t>Transporte: </a:t>
            </a:r>
            <a:r>
              <a:rPr lang="es-MX" dirty="0" smtClean="0">
                <a:latin typeface="Arial" pitchFamily="34" charset="0"/>
                <a:cs typeface="Arial" pitchFamily="34" charset="0"/>
              </a:rPr>
              <a:t>Una vez efectuado lo referido en la valoración y tratamiento anteriores, el paciente se trasladará en el menor tiempo posible al centro hospitalario adecuado, con las máximas medidas de seguridad, teniendo en cuanta también las situaciones especiales.</a:t>
            </a:r>
          </a:p>
          <a:p>
            <a:r>
              <a:rPr lang="es-MX" dirty="0" smtClean="0"/>
              <a:t>Niveles:</a:t>
            </a:r>
          </a:p>
          <a:p>
            <a:endParaRPr lang="es-MX" dirty="0" smtClean="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Tipología de ambulancias</a:t>
            </a:r>
            <a:endParaRPr lang="es-ES" dirty="0"/>
          </a:p>
        </p:txBody>
      </p:sp>
      <p:sp>
        <p:nvSpPr>
          <p:cNvPr id="3" name="2 Marcador de contenido"/>
          <p:cNvSpPr>
            <a:spLocks noGrp="1"/>
          </p:cNvSpPr>
          <p:nvPr>
            <p:ph sz="quarter" idx="1"/>
          </p:nvPr>
        </p:nvSpPr>
        <p:spPr>
          <a:xfrm>
            <a:off x="457200" y="1600200"/>
            <a:ext cx="8229600" cy="4781128"/>
          </a:xfrm>
        </p:spPr>
        <p:txBody>
          <a:bodyPr>
            <a:noAutofit/>
          </a:bodyPr>
          <a:lstStyle/>
          <a:p>
            <a:r>
              <a:rPr lang="es-ES" sz="2200" dirty="0" smtClean="0">
                <a:latin typeface="Arial" pitchFamily="34" charset="0"/>
                <a:cs typeface="Arial" pitchFamily="34" charset="0"/>
              </a:rPr>
              <a:t>Norma: </a:t>
            </a:r>
            <a:r>
              <a:rPr lang="es-MX" sz="2200" dirty="0" smtClean="0">
                <a:latin typeface="Arial" pitchFamily="34" charset="0"/>
                <a:cs typeface="Arial" pitchFamily="34" charset="0"/>
              </a:rPr>
              <a:t>NORMA Oficial Mexicana NOM-027-SSA3-2013, Regulación de los servicios de salud. Que establece los criterios de funcionamiento y atención en los servicios de urgencias de los establecimientos para la atención médica.</a:t>
            </a:r>
          </a:p>
          <a:p>
            <a:r>
              <a:rPr lang="es-MX" sz="2200" dirty="0" smtClean="0">
                <a:latin typeface="Arial" pitchFamily="34" charset="0"/>
                <a:cs typeface="Arial" pitchFamily="34" charset="0"/>
              </a:rPr>
              <a:t>1. </a:t>
            </a:r>
            <a:r>
              <a:rPr lang="es-MX" sz="2200" b="1" dirty="0" smtClean="0">
                <a:latin typeface="Arial" pitchFamily="34" charset="0"/>
                <a:cs typeface="Arial" pitchFamily="34" charset="0"/>
              </a:rPr>
              <a:t>Ambulancias no asistenciales</a:t>
            </a:r>
            <a:r>
              <a:rPr lang="es-MX" sz="2200" dirty="0" smtClean="0">
                <a:latin typeface="Arial" pitchFamily="34" charset="0"/>
                <a:cs typeface="Arial" pitchFamily="34" charset="0"/>
              </a:rPr>
              <a:t/>
            </a:r>
            <a:br>
              <a:rPr lang="es-MX" sz="2200" dirty="0" smtClean="0">
                <a:latin typeface="Arial" pitchFamily="34" charset="0"/>
                <a:cs typeface="Arial" pitchFamily="34" charset="0"/>
              </a:rPr>
            </a:br>
            <a:r>
              <a:rPr lang="es-MX" sz="2200" dirty="0" smtClean="0">
                <a:latin typeface="Arial" pitchFamily="34" charset="0"/>
                <a:cs typeface="Arial" pitchFamily="34" charset="0"/>
              </a:rPr>
              <a:t>Las ambulancias no asistenciales son vehículos destinados al traslado de pacientes que lo precisen por indicación médica, cuyo estado no haga prever la necesidad de asistencia sanitaria en ruta. </a:t>
            </a:r>
          </a:p>
          <a:p>
            <a:r>
              <a:rPr lang="es-MX" sz="2200" dirty="0" smtClean="0">
                <a:latin typeface="Arial" pitchFamily="34" charset="0"/>
                <a:cs typeface="Arial" pitchFamily="34" charset="0"/>
              </a:rPr>
              <a:t>2</a:t>
            </a:r>
            <a:r>
              <a:rPr lang="es-MX" sz="2200" b="1" dirty="0" smtClean="0">
                <a:latin typeface="Arial" pitchFamily="34" charset="0"/>
                <a:cs typeface="Arial" pitchFamily="34" charset="0"/>
              </a:rPr>
              <a:t>. Ambulancias asistenciales</a:t>
            </a:r>
            <a:r>
              <a:rPr lang="es-MX" sz="2200" dirty="0" smtClean="0">
                <a:latin typeface="Arial" pitchFamily="34" charset="0"/>
                <a:cs typeface="Arial" pitchFamily="34" charset="0"/>
              </a:rPr>
              <a:t/>
            </a:r>
            <a:br>
              <a:rPr lang="es-MX" sz="2200" dirty="0" smtClean="0">
                <a:latin typeface="Arial" pitchFamily="34" charset="0"/>
                <a:cs typeface="Arial" pitchFamily="34" charset="0"/>
              </a:rPr>
            </a:br>
            <a:r>
              <a:rPr lang="es-MX" sz="2200" dirty="0" smtClean="0">
                <a:latin typeface="Arial" pitchFamily="34" charset="0"/>
                <a:cs typeface="Arial" pitchFamily="34" charset="0"/>
              </a:rPr>
              <a:t>Las ambulancias asistenciales son vehículos acondicionados para el traslado de pacientes.</a:t>
            </a:r>
          </a:p>
          <a:p>
            <a:r>
              <a:rPr lang="es-MX" sz="2200" b="1" dirty="0" smtClean="0">
                <a:latin typeface="Arial" pitchFamily="34" charset="0"/>
                <a:cs typeface="Arial" pitchFamily="34" charset="0"/>
              </a:rPr>
              <a:t>Ambulancias colectivas</a:t>
            </a:r>
            <a:r>
              <a:rPr lang="es-MX" sz="2200" dirty="0" smtClean="0">
                <a:latin typeface="Arial" pitchFamily="34" charset="0"/>
                <a:cs typeface="Arial" pitchFamily="34" charset="0"/>
              </a:rPr>
              <a:t>, específicamente acondicionadas para el transporte conjunto de enfermos.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332656"/>
            <a:ext cx="8229600" cy="6120680"/>
          </a:xfrm>
        </p:spPr>
        <p:txBody>
          <a:bodyPr>
            <a:normAutofit fontScale="77500" lnSpcReduction="20000"/>
          </a:bodyPr>
          <a:lstStyle/>
          <a:p>
            <a:r>
              <a:rPr lang="es-ES" dirty="0" smtClean="0">
                <a:latin typeface="Arial" pitchFamily="34" charset="0"/>
                <a:cs typeface="Arial" pitchFamily="34" charset="0"/>
              </a:rPr>
              <a:t>Requisitos: </a:t>
            </a:r>
            <a:r>
              <a:rPr lang="es-MX" dirty="0" smtClean="0">
                <a:latin typeface="Arial" pitchFamily="34" charset="0"/>
                <a:cs typeface="Arial" pitchFamily="34" charset="0"/>
              </a:rPr>
              <a:t>Las ambulancias navarras deberán reunir las características técnicas, el equipamiento sanitario y la dotación de personal exigidos por su norma.</a:t>
            </a:r>
          </a:p>
          <a:p>
            <a:r>
              <a:rPr lang="es-MX" dirty="0" smtClean="0">
                <a:latin typeface="Arial" pitchFamily="34" charset="0"/>
                <a:cs typeface="Arial" pitchFamily="34" charset="0"/>
              </a:rPr>
              <a:t>Las ambulancias de soporte vital básico-rescate deberán reunir las mismas características técnicas</a:t>
            </a:r>
          </a:p>
          <a:p>
            <a:r>
              <a:rPr lang="es-MX" dirty="0" smtClean="0">
                <a:latin typeface="Arial" pitchFamily="34" charset="0"/>
                <a:cs typeface="Arial" pitchFamily="34" charset="0"/>
              </a:rPr>
              <a:t>las ambulancias de soporte vital básico podrán prestar servicio como ambulancias de soporte vital avanzado siempre que reúnan todas las características técnicas</a:t>
            </a:r>
          </a:p>
          <a:p>
            <a:r>
              <a:rPr lang="es-MX" dirty="0" smtClean="0">
                <a:latin typeface="Arial" pitchFamily="34" charset="0"/>
                <a:cs typeface="Arial" pitchFamily="34" charset="0"/>
              </a:rPr>
              <a:t>Documentación: Las ambulancias (al menos las que circulen en Navarra desde mayo 2011) deben llevar consigo: </a:t>
            </a:r>
          </a:p>
          <a:p>
            <a:r>
              <a:rPr lang="es-MX" dirty="0" smtClean="0">
                <a:latin typeface="Arial" pitchFamily="34" charset="0"/>
                <a:cs typeface="Arial" pitchFamily="34" charset="0"/>
              </a:rPr>
              <a:t>a) Tarjeta de transporte sanitario. </a:t>
            </a:r>
          </a:p>
          <a:p>
            <a:r>
              <a:rPr lang="es-MX" dirty="0" smtClean="0">
                <a:latin typeface="Arial" pitchFamily="34" charset="0"/>
                <a:cs typeface="Arial" pitchFamily="34" charset="0"/>
              </a:rPr>
              <a:t>b) Certificación técnico-sanitaria del vehículo. </a:t>
            </a:r>
          </a:p>
          <a:p>
            <a:r>
              <a:rPr lang="es-MX" dirty="0" smtClean="0">
                <a:latin typeface="Arial" pitchFamily="34" charset="0"/>
                <a:cs typeface="Arial" pitchFamily="34" charset="0"/>
              </a:rPr>
              <a:t>c) </a:t>
            </a:r>
            <a:r>
              <a:rPr lang="es-MX" b="1" dirty="0" smtClean="0">
                <a:latin typeface="Arial" pitchFamily="34" charset="0"/>
                <a:cs typeface="Arial" pitchFamily="34" charset="0"/>
              </a:rPr>
              <a:t>Registro de los pacientes trasladados</a:t>
            </a:r>
            <a:r>
              <a:rPr lang="es-MX" dirty="0" smtClean="0">
                <a:latin typeface="Arial" pitchFamily="34" charset="0"/>
                <a:cs typeface="Arial" pitchFamily="34" charset="0"/>
              </a:rPr>
              <a:t>, incidencias y actuaciones realizadas. </a:t>
            </a:r>
          </a:p>
          <a:p>
            <a:r>
              <a:rPr lang="es-MX" dirty="0" smtClean="0">
                <a:latin typeface="Arial" pitchFamily="34" charset="0"/>
                <a:cs typeface="Arial" pitchFamily="34" charset="0"/>
              </a:rPr>
              <a:t>d) En las ambulancias asistenciales, </a:t>
            </a:r>
            <a:r>
              <a:rPr lang="es-MX" b="1" dirty="0" smtClean="0">
                <a:latin typeface="Arial" pitchFamily="34" charset="0"/>
                <a:cs typeface="Arial" pitchFamily="34" charset="0"/>
              </a:rPr>
              <a:t>registro de las prescripciones médicas</a:t>
            </a:r>
            <a:r>
              <a:rPr lang="es-MX" dirty="0" smtClean="0">
                <a:latin typeface="Arial" pitchFamily="34" charset="0"/>
                <a:cs typeface="Arial" pitchFamily="34" charset="0"/>
              </a:rPr>
              <a:t>. </a:t>
            </a:r>
          </a:p>
          <a:p>
            <a:r>
              <a:rPr lang="es-MX" dirty="0" smtClean="0">
                <a:latin typeface="Arial" pitchFamily="34" charset="0"/>
                <a:cs typeface="Arial" pitchFamily="34" charset="0"/>
              </a:rPr>
              <a:t>e) R</a:t>
            </a:r>
            <a:r>
              <a:rPr lang="es-MX" b="1" dirty="0" smtClean="0">
                <a:latin typeface="Arial" pitchFamily="34" charset="0"/>
                <a:cs typeface="Arial" pitchFamily="34" charset="0"/>
              </a:rPr>
              <a:t>egistro de desinfecciones de las cabinas y del equipamiento</a:t>
            </a:r>
            <a:r>
              <a:rPr lang="es-MX" dirty="0" smtClean="0">
                <a:latin typeface="Arial" pitchFamily="34" charset="0"/>
                <a:cs typeface="Arial" pitchFamily="34" charset="0"/>
              </a:rPr>
              <a:t>. </a:t>
            </a:r>
          </a:p>
          <a:p>
            <a:r>
              <a:rPr lang="es-MX" dirty="0" smtClean="0">
                <a:latin typeface="Arial" pitchFamily="34" charset="0"/>
                <a:cs typeface="Arial" pitchFamily="34" charset="0"/>
              </a:rPr>
              <a:t>f) Libro de reclamaciones</a:t>
            </a:r>
          </a:p>
          <a:p>
            <a:endParaRPr lang="es-E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Llegada a la escena del accidente</a:t>
            </a:r>
            <a:endParaRPr lang="es-ES" dirty="0"/>
          </a:p>
        </p:txBody>
      </p:sp>
      <p:sp>
        <p:nvSpPr>
          <p:cNvPr id="3" name="2 Marcador de contenido"/>
          <p:cNvSpPr>
            <a:spLocks noGrp="1"/>
          </p:cNvSpPr>
          <p:nvPr>
            <p:ph sz="quarter" idx="1"/>
          </p:nvPr>
        </p:nvSpPr>
        <p:spPr>
          <a:xfrm>
            <a:off x="457200" y="1600200"/>
            <a:ext cx="8229600" cy="4781128"/>
          </a:xfrm>
        </p:spPr>
        <p:txBody>
          <a:bodyPr>
            <a:normAutofit fontScale="70000" lnSpcReduction="20000"/>
          </a:bodyPr>
          <a:lstStyle/>
          <a:p>
            <a:r>
              <a:rPr lang="es-MX" dirty="0" smtClean="0">
                <a:latin typeface="Arial" pitchFamily="34" charset="0"/>
                <a:cs typeface="Arial" pitchFamily="34" charset="0"/>
              </a:rPr>
              <a:t>La atención de un evento deberá estar basada siempre en proteger, informar y socorrer, utilizando en primer lugar todas las medidas de protección a los afectados con el fin de evitar aumentar sus lesiones.</a:t>
            </a:r>
          </a:p>
          <a:p>
            <a:r>
              <a:rPr lang="es-MX" dirty="0" smtClean="0">
                <a:latin typeface="Arial" pitchFamily="34" charset="0"/>
                <a:cs typeface="Arial" pitchFamily="34" charset="0"/>
              </a:rPr>
              <a:t>Al momento de llegar a la zona de impacto, el responsable o coordinador del equipo debe realizar una inspección rápida del lugar.</a:t>
            </a:r>
          </a:p>
          <a:p>
            <a:r>
              <a:rPr lang="es-MX" dirty="0" smtClean="0">
                <a:latin typeface="Arial" pitchFamily="34" charset="0"/>
                <a:cs typeface="Arial" pitchFamily="34" charset="0"/>
              </a:rPr>
              <a:t>Ante la presencia de otras entidades, se debe apoyar la coordinación interinstitucional. </a:t>
            </a:r>
          </a:p>
          <a:p>
            <a:r>
              <a:rPr lang="es-MX" dirty="0" smtClean="0">
                <a:latin typeface="Arial" pitchFamily="34" charset="0"/>
                <a:cs typeface="Arial" pitchFamily="34" charset="0"/>
              </a:rPr>
              <a:t>Si le corresponde liderar el manejo inicial de la atención de la emergencia.</a:t>
            </a:r>
          </a:p>
          <a:p>
            <a:r>
              <a:rPr lang="es-MX" dirty="0" smtClean="0">
                <a:latin typeface="Arial" pitchFamily="34" charset="0"/>
                <a:cs typeface="Arial" pitchFamily="34" charset="0"/>
              </a:rPr>
              <a:t>Ubicación del vehículo: Una vez la tripulación se baje del vehículo en el lugar más cercano a la zona de impacto, si las condiciones de seguridad lo permiten, el vehículo debe ser ubicado en el lugar más seguro, tanto para el personal de atención pre hospitalaria como para los heridos.</a:t>
            </a:r>
          </a:p>
          <a:p>
            <a:pPr algn="just"/>
            <a:r>
              <a:rPr lang="es-MX" dirty="0" smtClean="0">
                <a:latin typeface="Arial" pitchFamily="34" charset="0"/>
                <a:cs typeface="Arial" pitchFamily="34" charset="0"/>
              </a:rPr>
              <a:t>Seguridad personal: Evaluación de la “escena”, checar la “seguridad”,  evaluar la “situación</a:t>
            </a:r>
          </a:p>
          <a:p>
            <a:pPr algn="just"/>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Organización del trabajo a bordo de la ambulancia</a:t>
            </a:r>
          </a:p>
        </p:txBody>
      </p:sp>
      <p:sp>
        <p:nvSpPr>
          <p:cNvPr id="3" name="2 Marcador de contenido"/>
          <p:cNvSpPr>
            <a:spLocks noGrp="1"/>
          </p:cNvSpPr>
          <p:nvPr>
            <p:ph sz="quarter" idx="1"/>
          </p:nvPr>
        </p:nvSpPr>
        <p:spPr>
          <a:solidFill>
            <a:schemeClr val="bg1"/>
          </a:solidFill>
        </p:spPr>
        <p:txBody>
          <a:bodyPr/>
          <a:lstStyle/>
          <a:p>
            <a:r>
              <a:rPr lang="es-MX" dirty="0"/>
              <a:t>Deben contar con un operador de ambulancia que demuestre documentalmente haber acreditado satisfactoriamente cursos afines a la atención </a:t>
            </a:r>
            <a:r>
              <a:rPr lang="es-MX" dirty="0" err="1"/>
              <a:t>prehospitalaria</a:t>
            </a:r>
            <a:r>
              <a:rPr lang="es-MX" dirty="0"/>
              <a:t> de las urgencias médicas y al menos un técnico en urgencias médicas con diploma legalmente expedido y registrado por las autoridades educativas competentes</a:t>
            </a:r>
            <a:r>
              <a:rPr lang="es-MX" dirty="0" smtClean="0"/>
              <a:t>.</a:t>
            </a:r>
          </a:p>
          <a:p>
            <a:r>
              <a:rPr lang="es-MX" dirty="0"/>
              <a:t>Debe contar con un médico especialista con capacitación en atención </a:t>
            </a:r>
            <a:r>
              <a:rPr lang="es-MX" dirty="0" err="1"/>
              <a:t>prehospitalaria</a:t>
            </a:r>
            <a:r>
              <a:rPr lang="es-MX" dirty="0"/>
              <a:t>, manejo de pacientes en estado crítico y cuidados </a:t>
            </a:r>
            <a:r>
              <a:rPr lang="es-MX" dirty="0" smtClean="0"/>
              <a:t>intensivo</a:t>
            </a:r>
          </a:p>
          <a:p>
            <a:endParaRPr lang="es-MX" dirty="0"/>
          </a:p>
        </p:txBody>
      </p:sp>
    </p:spTree>
    <p:extLst>
      <p:ext uri="{BB962C8B-B14F-4D97-AF65-F5344CB8AC3E}">
        <p14:creationId xmlns:p14="http://schemas.microsoft.com/office/powerpoint/2010/main" val="3842316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endParaRPr lang="es-MX" dirty="0"/>
          </a:p>
        </p:txBody>
      </p:sp>
      <p:pic>
        <p:nvPicPr>
          <p:cNvPr id="1026" name="Picture 2" descr="http://www.aeroambulanciassilva.com.ve/images/convinacion%20de%20unidades%20de%20atenc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844824"/>
            <a:ext cx="8878383" cy="2723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388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Camillas</a:t>
            </a:r>
            <a:endParaRPr lang="es-ES" dirty="0"/>
          </a:p>
        </p:txBody>
      </p:sp>
      <p:sp>
        <p:nvSpPr>
          <p:cNvPr id="3" name="2 Marcador de contenido"/>
          <p:cNvSpPr>
            <a:spLocks noGrp="1"/>
          </p:cNvSpPr>
          <p:nvPr>
            <p:ph sz="quarter" idx="1"/>
          </p:nvPr>
        </p:nvSpPr>
        <p:spPr>
          <a:xfrm>
            <a:off x="457200" y="1600200"/>
            <a:ext cx="8229600" cy="4853136"/>
          </a:xfrm>
        </p:spPr>
        <p:txBody>
          <a:bodyPr>
            <a:normAutofit fontScale="62500" lnSpcReduction="20000"/>
          </a:bodyPr>
          <a:lstStyle/>
          <a:p>
            <a:pPr>
              <a:buNone/>
            </a:pPr>
            <a:r>
              <a:rPr lang="es-MX" dirty="0" smtClean="0">
                <a:latin typeface="Arial" pitchFamily="34" charset="0"/>
                <a:cs typeface="Arial" pitchFamily="34" charset="0"/>
              </a:rPr>
              <a:t>Hay varios tipos de camillas dentro de los tipos de camillas tenemos:</a:t>
            </a:r>
          </a:p>
          <a:p>
            <a:pPr algn="just"/>
            <a:r>
              <a:rPr lang="es-MX" dirty="0" smtClean="0">
                <a:latin typeface="Arial" pitchFamily="34" charset="0"/>
                <a:cs typeface="Arial" pitchFamily="34" charset="0"/>
              </a:rPr>
              <a:t>Camillas de lona para transportar víctimas que no presentan lesiones de gravedad.</a:t>
            </a:r>
          </a:p>
          <a:p>
            <a:pPr algn="just"/>
            <a:r>
              <a:rPr lang="es-MX" dirty="0" smtClean="0">
                <a:latin typeface="Arial" pitchFamily="34" charset="0"/>
                <a:cs typeface="Arial" pitchFamily="34" charset="0"/>
              </a:rPr>
              <a:t>Camillas Rígidas para transporte de lesionados de columna; éstas son de madera, metálicas o acrílico.</a:t>
            </a:r>
          </a:p>
          <a:p>
            <a:pPr algn="just"/>
            <a:r>
              <a:rPr lang="es-MX" dirty="0" smtClean="0">
                <a:latin typeface="Arial" pitchFamily="34" charset="0"/>
                <a:cs typeface="Arial" pitchFamily="34" charset="0"/>
              </a:rPr>
              <a:t>Camillas de vacío para transportar lesionados de la columna.</a:t>
            </a:r>
          </a:p>
          <a:p>
            <a:pPr algn="just"/>
            <a:r>
              <a:rPr lang="es-MX" dirty="0" smtClean="0">
                <a:latin typeface="Arial" pitchFamily="34" charset="0"/>
                <a:cs typeface="Arial" pitchFamily="34" charset="0"/>
              </a:rPr>
              <a:t>Camilla para el transporte de lesionados en operaciones </a:t>
            </a:r>
            <a:r>
              <a:rPr lang="es-MX" dirty="0" err="1" smtClean="0">
                <a:latin typeface="Arial" pitchFamily="34" charset="0"/>
                <a:cs typeface="Arial" pitchFamily="34" charset="0"/>
              </a:rPr>
              <a:t>helicoportadas</a:t>
            </a:r>
            <a:r>
              <a:rPr lang="es-MX" dirty="0" smtClean="0">
                <a:latin typeface="Arial" pitchFamily="34" charset="0"/>
                <a:cs typeface="Arial" pitchFamily="34" charset="0"/>
              </a:rPr>
              <a:t> y de rescate.</a:t>
            </a:r>
          </a:p>
          <a:p>
            <a:r>
              <a:rPr lang="es-ES" dirty="0" smtClean="0">
                <a:latin typeface="Arial" pitchFamily="34" charset="0"/>
                <a:cs typeface="Arial" pitchFamily="34" charset="0"/>
              </a:rPr>
              <a:t>Camilla simple: </a:t>
            </a:r>
            <a:r>
              <a:rPr lang="es-MX" dirty="0" smtClean="0">
                <a:latin typeface="Arial" pitchFamily="34" charset="0"/>
                <a:cs typeface="Arial" pitchFamily="34" charset="0"/>
              </a:rPr>
              <a:t>Camillas utilizadas principalmente en eventos deportivos u otros donde el paciente no tiene lesiones de columna</a:t>
            </a:r>
          </a:p>
          <a:p>
            <a:r>
              <a:rPr lang="es-ES" dirty="0" smtClean="0">
                <a:latin typeface="Arial" pitchFamily="34" charset="0"/>
                <a:cs typeface="Arial" pitchFamily="34" charset="0"/>
              </a:rPr>
              <a:t>Camilla plegable: </a:t>
            </a:r>
            <a:r>
              <a:rPr lang="es-MX" dirty="0" smtClean="0">
                <a:latin typeface="Arial" pitchFamily="34" charset="0"/>
                <a:cs typeface="Arial" pitchFamily="34" charset="0"/>
              </a:rPr>
              <a:t>Son fuertes, económicas, fáciles de doblar, guardar y utilizar. Se guardan y se transportan cerradas, para ello los travesaños se doblan en sus puntos de unión. </a:t>
            </a:r>
          </a:p>
          <a:p>
            <a:r>
              <a:rPr lang="es-ES" dirty="0" smtClean="0">
                <a:latin typeface="Arial" pitchFamily="34" charset="0"/>
                <a:cs typeface="Arial" pitchFamily="34" charset="0"/>
              </a:rPr>
              <a:t>Camilla de madera: </a:t>
            </a:r>
            <a:r>
              <a:rPr lang="es-MX" dirty="0" smtClean="0">
                <a:latin typeface="Arial" pitchFamily="34" charset="0"/>
                <a:cs typeface="Arial" pitchFamily="34" charset="0"/>
              </a:rPr>
              <a:t>Este tipo de tabla o camilla rígida de madera se utiliza en general para trasladar pacientes en todo tipo de accidentes, son muy resistentes, duraderas y por lo general económicas. </a:t>
            </a:r>
          </a:p>
          <a:p>
            <a:r>
              <a:rPr lang="es-MX" dirty="0" smtClean="0">
                <a:latin typeface="Arial" pitchFamily="34" charset="0"/>
                <a:cs typeface="Arial" pitchFamily="34" charset="0"/>
              </a:rPr>
              <a:t>Camilla </a:t>
            </a:r>
            <a:r>
              <a:rPr lang="es-MX" dirty="0" err="1" smtClean="0">
                <a:latin typeface="Arial" pitchFamily="34" charset="0"/>
                <a:cs typeface="Arial" pitchFamily="34" charset="0"/>
              </a:rPr>
              <a:t>miller</a:t>
            </a:r>
            <a:r>
              <a:rPr lang="es-MX" dirty="0" smtClean="0">
                <a:latin typeface="Arial" pitchFamily="34" charset="0"/>
                <a:cs typeface="Arial" pitchFamily="34" charset="0"/>
              </a:rPr>
              <a:t>:  Este tipo de tabla o camilla rígida de acrílico se utiliza en general para trasladar pacientes en todo tipo de accidentes, son muy resistentes, livianas y duraderas, además el agua no le afecta.</a:t>
            </a:r>
            <a:endParaRPr lang="es-ES"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60648"/>
            <a:ext cx="8229600" cy="5865515"/>
          </a:xfrm>
        </p:spPr>
        <p:txBody>
          <a:bodyPr>
            <a:normAutofit fontScale="70000" lnSpcReduction="20000"/>
          </a:bodyPr>
          <a:lstStyle/>
          <a:p>
            <a:r>
              <a:rPr lang="es-ES" dirty="0" smtClean="0">
                <a:latin typeface="Arial" pitchFamily="34" charset="0"/>
                <a:cs typeface="Arial" pitchFamily="34" charset="0"/>
              </a:rPr>
              <a:t>Camilla de metal: </a:t>
            </a:r>
            <a:r>
              <a:rPr lang="es-MX" dirty="0" smtClean="0">
                <a:latin typeface="Arial" pitchFamily="34" charset="0"/>
                <a:cs typeface="Arial" pitchFamily="34" charset="0"/>
              </a:rPr>
              <a:t> Camilla utilizada principalmente en pacientes con trauma raquimedular a los cuales hay que moverlos lo mas mínimo posible. </a:t>
            </a:r>
          </a:p>
          <a:p>
            <a:r>
              <a:rPr lang="es-MX" dirty="0" smtClean="0">
                <a:latin typeface="Arial" pitchFamily="34" charset="0"/>
                <a:cs typeface="Arial" pitchFamily="34" charset="0"/>
              </a:rPr>
              <a:t>Camilla telescópica: Son camillas con ruedas utilizadas generalmente en ambulancias.</a:t>
            </a:r>
          </a:p>
          <a:p>
            <a:r>
              <a:rPr lang="es-MX" dirty="0" smtClean="0">
                <a:latin typeface="Arial" pitchFamily="34" charset="0"/>
                <a:cs typeface="Arial" pitchFamily="34" charset="0"/>
              </a:rPr>
              <a:t>Camilla de rescate: También conocido como basura o canasta de rescate, está diseñado para ser utilizado cuando existen obstáculos para el movimiento y otros riesgos </a:t>
            </a:r>
          </a:p>
          <a:p>
            <a:pPr algn="ctr"/>
            <a:r>
              <a:rPr lang="es-MX" dirty="0" smtClean="0">
                <a:latin typeface="Arial" pitchFamily="34" charset="0"/>
                <a:cs typeface="Arial" pitchFamily="34" charset="0"/>
              </a:rPr>
              <a:t>Manejo</a:t>
            </a:r>
          </a:p>
          <a:p>
            <a:r>
              <a:rPr lang="es-MX" dirty="0" smtClean="0">
                <a:latin typeface="Arial" pitchFamily="34" charset="0"/>
                <a:cs typeface="Arial" pitchFamily="34" charset="0"/>
              </a:rPr>
              <a:t>. Prueba: ya sea improvisada o no, todas las camillas deben probarse antes de usarse, dado que existe la posibilidad de alguna falla en ella. </a:t>
            </a:r>
          </a:p>
          <a:p>
            <a:r>
              <a:rPr lang="es-MX" dirty="0" smtClean="0">
                <a:latin typeface="Arial" pitchFamily="34" charset="0"/>
                <a:cs typeface="Arial" pitchFamily="34" charset="0"/>
              </a:rPr>
              <a:t>2. Levante y marcha: el levante debe ser coordinado bajo una sola voz de mando, </a:t>
            </a:r>
          </a:p>
          <a:p>
            <a:r>
              <a:rPr lang="es-MX" dirty="0" smtClean="0">
                <a:latin typeface="Arial" pitchFamily="34" charset="0"/>
                <a:cs typeface="Arial" pitchFamily="34" charset="0"/>
              </a:rPr>
              <a:t>3. Dirección: se recomienda para transportar en camilla que la dirección en la que el paciente</a:t>
            </a:r>
          </a:p>
          <a:p>
            <a:r>
              <a:rPr lang="es-MX" dirty="0" smtClean="0">
                <a:latin typeface="Arial" pitchFamily="34" charset="0"/>
                <a:cs typeface="Arial" pitchFamily="34" charset="0"/>
              </a:rPr>
              <a:t>4. Cuidado al movilizar: nunca se desconcentre y pierda de vista al paciente o la camilla</a:t>
            </a:r>
          </a:p>
          <a:p>
            <a:r>
              <a:rPr lang="es-MX" dirty="0" smtClean="0">
                <a:latin typeface="Arial" pitchFamily="34" charset="0"/>
                <a:cs typeface="Arial" pitchFamily="34" charset="0"/>
              </a:rPr>
              <a:t>5. Estética y cuidado: Nunca pase por encima del paciente, esto además de verse mal también se puede interpretar como una falta de respeto hacia el paciente</a:t>
            </a:r>
            <a:endParaRPr lang="es-ES"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dirty="0" smtClean="0"/>
              <a:t>Movilización </a:t>
            </a:r>
            <a:r>
              <a:rPr lang="es-MX" dirty="0"/>
              <a:t>y </a:t>
            </a:r>
            <a:r>
              <a:rPr lang="es-MX" dirty="0" smtClean="0"/>
              <a:t>transportes </a:t>
            </a:r>
            <a:r>
              <a:rPr lang="es-MX" dirty="0"/>
              <a:t>de heridos</a:t>
            </a:r>
          </a:p>
        </p:txBody>
      </p:sp>
      <p:sp>
        <p:nvSpPr>
          <p:cNvPr id="3" name="2 Marcador de contenido"/>
          <p:cNvSpPr>
            <a:spLocks noGrp="1"/>
          </p:cNvSpPr>
          <p:nvPr>
            <p:ph sz="quarter" idx="1"/>
          </p:nvPr>
        </p:nvSpPr>
        <p:spPr/>
        <p:txBody>
          <a:bodyPr>
            <a:normAutofit fontScale="92500" lnSpcReduction="10000"/>
          </a:bodyPr>
          <a:lstStyle/>
          <a:p>
            <a:r>
              <a:rPr lang="es-MX" dirty="0"/>
              <a:t>La movilización de un lesionado trae consigo verdaderos riesgos, ya que el propio socorrista puede agravar aún más la lesión si no se encuentra entrenado, o por lo menos orientado para hacerlo con el mínimo de riesgos</a:t>
            </a:r>
            <a:r>
              <a:rPr lang="es-MX" dirty="0" smtClean="0"/>
              <a:t>.</a:t>
            </a:r>
          </a:p>
          <a:p>
            <a:r>
              <a:rPr lang="es-MX" dirty="0"/>
              <a:t>Nunca debe moverse a una persona a menos que se encuentre en peligro de perder la vida, o el socorrista se encuentre seguro(a) de que no va a ocasionarle un daño mayor y que podrá aplicar las reglas que existen para realizar la movilización con mayor seguridad, con una camilla o con el mínimo de inmovilidad requerida; se debe tener en cuenta su propia seguridad al realizar la movilización.</a:t>
            </a:r>
          </a:p>
        </p:txBody>
      </p:sp>
    </p:spTree>
    <p:extLst>
      <p:ext uri="{BB962C8B-B14F-4D97-AF65-F5344CB8AC3E}">
        <p14:creationId xmlns:p14="http://schemas.microsoft.com/office/powerpoint/2010/main" val="1972877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1752" y="548680"/>
            <a:ext cx="8503920" cy="5550368"/>
          </a:xfrm>
        </p:spPr>
        <p:txBody>
          <a:bodyPr>
            <a:normAutofit fontScale="77500" lnSpcReduction="20000"/>
          </a:bodyPr>
          <a:lstStyle/>
          <a:p>
            <a:r>
              <a:rPr lang="es-MX" dirty="0"/>
              <a:t>Los aspectos que se deben tener en cuenta para el traslado de una persona son:</a:t>
            </a:r>
          </a:p>
          <a:p>
            <a:pPr marL="514350" indent="-514350">
              <a:buFont typeface="+mj-lt"/>
              <a:buAutoNum type="arabicPeriod"/>
            </a:pPr>
            <a:r>
              <a:rPr lang="es-MX" dirty="0"/>
              <a:t>No</a:t>
            </a:r>
            <a:r>
              <a:rPr lang="es-MX" b="1" dirty="0"/>
              <a:t> </a:t>
            </a:r>
            <a:r>
              <a:rPr lang="es-MX" dirty="0"/>
              <a:t>moverla al menos que sea absolutamente necesario.</a:t>
            </a:r>
          </a:p>
          <a:p>
            <a:pPr marL="514350" indent="-514350">
              <a:buFont typeface="+mj-lt"/>
              <a:buAutoNum type="arabicPeriod"/>
            </a:pPr>
            <a:r>
              <a:rPr lang="es-MX" dirty="0"/>
              <a:t>Siempre explicar a la persona lo que le va a hacer para que pueda colaborar en su propio traslado.</a:t>
            </a:r>
          </a:p>
          <a:p>
            <a:pPr marL="514350" indent="-514350">
              <a:buFont typeface="+mj-lt"/>
              <a:buAutoNum type="arabicPeriod"/>
            </a:pPr>
            <a:r>
              <a:rPr lang="es-MX" dirty="0"/>
              <a:t>Nunca mover sola(o) a una persona si existe la posibilidad de contar con la ayuda de otra.</a:t>
            </a:r>
          </a:p>
          <a:p>
            <a:pPr marL="514350" indent="-514350">
              <a:buFont typeface="+mj-lt"/>
              <a:buAutoNum type="arabicPeriod"/>
            </a:pPr>
            <a:r>
              <a:rPr lang="es-MX" dirty="0"/>
              <a:t>Cuando varias(os) socorristas están moviendo la persona, solo una(o) debe dar las órdenes.</a:t>
            </a:r>
          </a:p>
          <a:p>
            <a:pPr marL="514350" indent="-514350">
              <a:buFont typeface="+mj-lt"/>
              <a:buAutoNum type="arabicPeriod"/>
            </a:pPr>
            <a:r>
              <a:rPr lang="es-MX" dirty="0"/>
              <a:t>Para proteger la espalda de lesiones, al levantar, mover o trasladar a la persona, el socorrista debe utilizar la mecánica corporal.</a:t>
            </a:r>
          </a:p>
          <a:p>
            <a:pPr marL="514350" indent="-514350">
              <a:buFont typeface="+mj-lt"/>
              <a:buAutoNum type="arabicPeriod"/>
            </a:pPr>
            <a:r>
              <a:rPr lang="es-MX" dirty="0"/>
              <a:t>Nunca intentar el traslado de una persona grave o gravemente herida a menos que sea la única alternativa para salvarle la vida.</a:t>
            </a:r>
          </a:p>
          <a:p>
            <a:pPr marL="514350" indent="-514350">
              <a:buFont typeface="+mj-lt"/>
              <a:buAutoNum type="arabicPeriod"/>
            </a:pPr>
            <a:r>
              <a:rPr lang="es-MX" dirty="0"/>
              <a:t>Nunca pensar que la persona está capacitada para sentarse o levantarse sin ayuda.</a:t>
            </a:r>
          </a:p>
          <a:p>
            <a:pPr marL="514350" indent="-514350">
              <a:buFont typeface="+mj-lt"/>
              <a:buAutoNum type="arabicPeriod"/>
            </a:pPr>
            <a:r>
              <a:rPr lang="es-MX" dirty="0"/>
              <a:t>Enseñar a los ayudantes los movimientos que deben realizar para que no vayan a ocasionar más lesiones.</a:t>
            </a:r>
          </a:p>
          <a:p>
            <a:pPr marL="514350" indent="-514350">
              <a:buFont typeface="+mj-lt"/>
              <a:buAutoNum type="arabicPeriod"/>
            </a:pPr>
            <a:r>
              <a:rPr lang="es-MX" dirty="0"/>
              <a:t>Asegurarse que todos entienden bien los movimientos que tienen que realizar.</a:t>
            </a:r>
          </a:p>
          <a:p>
            <a:endParaRPr lang="es-MX" dirty="0"/>
          </a:p>
        </p:txBody>
      </p:sp>
    </p:spTree>
    <p:extLst>
      <p:ext uri="{BB962C8B-B14F-4D97-AF65-F5344CB8AC3E}">
        <p14:creationId xmlns:p14="http://schemas.microsoft.com/office/powerpoint/2010/main" val="1990845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Introducción a la atención pre hospitalaria</a:t>
            </a:r>
            <a:endParaRPr lang="es-ES" dirty="0"/>
          </a:p>
        </p:txBody>
      </p:sp>
      <p:sp>
        <p:nvSpPr>
          <p:cNvPr id="3" name="2 Marcador de contenido"/>
          <p:cNvSpPr>
            <a:spLocks noGrp="1"/>
          </p:cNvSpPr>
          <p:nvPr>
            <p:ph sz="quarter" idx="1"/>
          </p:nvPr>
        </p:nvSpPr>
        <p:spPr/>
        <p:txBody>
          <a:bodyPr>
            <a:normAutofit/>
          </a:bodyPr>
          <a:lstStyle/>
          <a:p>
            <a:r>
              <a:rPr lang="es-MX" sz="1800" dirty="0" smtClean="0">
                <a:latin typeface="Arial" pitchFamily="34" charset="0"/>
                <a:cs typeface="Arial" pitchFamily="34" charset="0"/>
              </a:rPr>
              <a:t>La atención pre hospitalaria se define como un servicio operacional y de coordinación para los problemas médicos urgentes y que comprende todos los servicios de salvamento, atención médica y transporte que se presta a enfermos o accidentados fuera del hospital y que constituye una prolongación del tratamiento de urgencias hospitalarias. La atención pre hospitalaria debe constituirse en un sistema integrado de servicios médicos de urgencias y no entenderse como un simple servicio de traslado de pacientes en ambulancias, atendidos con preparación mínima. </a:t>
            </a:r>
            <a:endParaRPr lang="es-ES" sz="1800" dirty="0" smtClean="0">
              <a:latin typeface="Arial" pitchFamily="34" charset="0"/>
              <a:cs typeface="Arial" pitchFamily="34" charset="0"/>
            </a:endParaRPr>
          </a:p>
          <a:p>
            <a:r>
              <a:rPr lang="es-MX" sz="1800" dirty="0">
                <a:latin typeface="Arial" pitchFamily="34" charset="0"/>
                <a:cs typeface="Arial" pitchFamily="34" charset="0"/>
              </a:rPr>
              <a:t>El objetivo fundamental es ubicar el paciente en el lugar más indicado para su padecimiento y realizar durante el transporte una serie de actividades médicas de reanimación y/o soporte que requieren capacitación específica al respecto, con lo cual se logra una mejor condición de ingreso del paciente al hospital y por tanto mayor sobrevida frente a la causa del evento urgente.</a:t>
            </a:r>
            <a:endParaRPr lang="es-ES" sz="1800" dirty="0">
              <a:latin typeface="Arial" pitchFamily="34" charset="0"/>
              <a:cs typeface="Arial" pitchFamily="34" charset="0"/>
            </a:endParaRPr>
          </a:p>
          <a:p>
            <a:r>
              <a:rPr lang="es-MX" sz="1900" dirty="0">
                <a:latin typeface="Arial" pitchFamily="34" charset="0"/>
                <a:cs typeface="Arial" pitchFamily="34" charset="0"/>
              </a:rPr>
              <a:t>la filosofía de la APH se resume en "llevar al paciente adecuado, al lugar adecuado, en el tiempo adecuado".</a:t>
            </a:r>
            <a:endParaRPr lang="es-ES" sz="1900" dirty="0">
              <a:latin typeface="Arial" pitchFamily="34" charset="0"/>
              <a:cs typeface="Arial" pitchFamily="34" charset="0"/>
            </a:endParaRPr>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1752" y="404664"/>
            <a:ext cx="8503920" cy="5694384"/>
          </a:xfrm>
        </p:spPr>
        <p:txBody>
          <a:bodyPr>
            <a:normAutofit fontScale="77500" lnSpcReduction="20000"/>
          </a:bodyPr>
          <a:lstStyle/>
          <a:p>
            <a:r>
              <a:rPr lang="es-MX" b="1" dirty="0"/>
              <a:t>Cómo alzar y bajar un peso correctamente.</a:t>
            </a:r>
            <a:r>
              <a:rPr lang="es-MX" dirty="0"/>
              <a:t> Se muestra en la figura 6.16 y los pasos son:</a:t>
            </a:r>
          </a:p>
          <a:p>
            <a:pPr marL="514350" indent="-514350">
              <a:buFont typeface="+mj-lt"/>
              <a:buAutoNum type="arabicPeriod"/>
            </a:pPr>
            <a:r>
              <a:rPr lang="es-MX" dirty="0"/>
              <a:t>Agacharse delante o detrás del peso.</a:t>
            </a:r>
          </a:p>
          <a:p>
            <a:pPr marL="514350" indent="-514350">
              <a:buFont typeface="+mj-lt"/>
              <a:buAutoNum type="arabicPeriod"/>
            </a:pPr>
            <a:r>
              <a:rPr lang="es-MX" dirty="0"/>
              <a:t>Colocar los pies confortablemente separados, uno un poco más adelante que el otro. Esto asegura una postura estable y balanceada.</a:t>
            </a:r>
          </a:p>
          <a:p>
            <a:pPr marL="514350" indent="-514350">
              <a:buFont typeface="+mj-lt"/>
              <a:buAutoNum type="arabicPeriod"/>
            </a:pPr>
            <a:r>
              <a:rPr lang="es-MX" dirty="0"/>
              <a:t>Mantener la espalda recta y las rodillas encorvadas.</a:t>
            </a:r>
          </a:p>
          <a:p>
            <a:pPr marL="514350" indent="-514350">
              <a:buFont typeface="+mj-lt"/>
              <a:buAutoNum type="arabicPeriod"/>
            </a:pPr>
            <a:r>
              <a:rPr lang="es-MX" dirty="0"/>
              <a:t>Sujetar con toda la mano.</a:t>
            </a:r>
          </a:p>
          <a:p>
            <a:pPr marL="514350" indent="-514350">
              <a:buFont typeface="+mj-lt"/>
              <a:buAutoNum type="arabicPeriod"/>
            </a:pPr>
            <a:r>
              <a:rPr lang="es-MX" dirty="0"/>
              <a:t>Mantener lo más cerca posible de sí mismo el peso que esté alzando.</a:t>
            </a:r>
          </a:p>
          <a:p>
            <a:pPr marL="514350" indent="-514350">
              <a:buFont typeface="+mj-lt"/>
              <a:buAutoNum type="arabicPeriod"/>
            </a:pPr>
            <a:r>
              <a:rPr lang="es-MX" dirty="0"/>
              <a:t>Incorporarse sin doblar la espalda, ni perder la sujeción.</a:t>
            </a:r>
          </a:p>
          <a:p>
            <a:pPr marL="514350" indent="-514350">
              <a:buFont typeface="+mj-lt"/>
              <a:buAutoNum type="arabicPeriod"/>
            </a:pPr>
            <a:r>
              <a:rPr lang="es-MX" dirty="0"/>
              <a:t>Si nota que empieza a perder el balance y/o la sujeción del peso, bajarlo y ajustar su posición o empezar de nuevo.</a:t>
            </a:r>
          </a:p>
          <a:p>
            <a:r>
              <a:rPr lang="es-MX" dirty="0" smtClean="0"/>
              <a:t>Hay diferentes métodos para cuando se es un socorrista como:</a:t>
            </a:r>
          </a:p>
          <a:p>
            <a:r>
              <a:rPr lang="es-MX" dirty="0"/>
              <a:t>Método de </a:t>
            </a:r>
            <a:r>
              <a:rPr lang="es-MX" dirty="0" smtClean="0"/>
              <a:t>arrastre</a:t>
            </a:r>
          </a:p>
          <a:p>
            <a:r>
              <a:rPr lang="es-MX" dirty="0"/>
              <a:t>Método de </a:t>
            </a:r>
            <a:r>
              <a:rPr lang="es-MX" dirty="0" smtClean="0"/>
              <a:t>cuna</a:t>
            </a:r>
          </a:p>
          <a:p>
            <a:r>
              <a:rPr lang="es-MX" dirty="0"/>
              <a:t>A </a:t>
            </a:r>
            <a:r>
              <a:rPr lang="es-MX" dirty="0" smtClean="0"/>
              <a:t>caballo</a:t>
            </a:r>
          </a:p>
          <a:p>
            <a:r>
              <a:rPr lang="es-MX" dirty="0" smtClean="0"/>
              <a:t>Camilla humana</a:t>
            </a:r>
          </a:p>
        </p:txBody>
      </p:sp>
    </p:spTree>
    <p:extLst>
      <p:ext uri="{BB962C8B-B14F-4D97-AF65-F5344CB8AC3E}">
        <p14:creationId xmlns:p14="http://schemas.microsoft.com/office/powerpoint/2010/main" val="3914187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dirty="0"/>
              <a:t>Sistema de mando y comando de </a:t>
            </a:r>
            <a:r>
              <a:rPr lang="es-MX" dirty="0" smtClean="0"/>
              <a:t>incidentes</a:t>
            </a:r>
            <a:endParaRPr lang="es-MX" dirty="0"/>
          </a:p>
        </p:txBody>
      </p:sp>
      <p:sp>
        <p:nvSpPr>
          <p:cNvPr id="3" name="2 Marcador de contenido"/>
          <p:cNvSpPr>
            <a:spLocks noGrp="1"/>
          </p:cNvSpPr>
          <p:nvPr>
            <p:ph sz="quarter" idx="1"/>
          </p:nvPr>
        </p:nvSpPr>
        <p:spPr/>
        <p:txBody>
          <a:bodyPr>
            <a:normAutofit fontScale="85000" lnSpcReduction="20000"/>
          </a:bodyPr>
          <a:lstStyle/>
          <a:p>
            <a:r>
              <a:rPr lang="es-MX" dirty="0"/>
              <a:t>Es una herramienta para el comando, control y coordinación durante la respuesta a una emergencia</a:t>
            </a:r>
          </a:p>
          <a:p>
            <a:r>
              <a:rPr lang="es-MX" dirty="0"/>
              <a:t>Provee un medio para coordinar los esfuerzos de grupos individuales al trabajar con un objetivo común</a:t>
            </a:r>
          </a:p>
          <a:p>
            <a:r>
              <a:rPr lang="es-MX" dirty="0"/>
              <a:t>S.C.I. </a:t>
            </a:r>
            <a:r>
              <a:rPr lang="es-MX" dirty="0" smtClean="0"/>
              <a:t>Organización</a:t>
            </a:r>
          </a:p>
          <a:p>
            <a:r>
              <a:rPr lang="es-MX" dirty="0" smtClean="0"/>
              <a:t>La </a:t>
            </a:r>
            <a:r>
              <a:rPr lang="es-MX" dirty="0"/>
              <a:t>organización del S.C.I. se basa en cinco componentes principales:</a:t>
            </a:r>
          </a:p>
          <a:p>
            <a:pPr lvl="2"/>
            <a:r>
              <a:rPr lang="es-MX" dirty="0"/>
              <a:t>COMANDO</a:t>
            </a:r>
          </a:p>
          <a:p>
            <a:pPr lvl="2"/>
            <a:r>
              <a:rPr lang="es-MX" dirty="0"/>
              <a:t>PLANEACIÓN</a:t>
            </a:r>
          </a:p>
          <a:p>
            <a:pPr lvl="2"/>
            <a:r>
              <a:rPr lang="es-MX" dirty="0"/>
              <a:t>OPERACIONES</a:t>
            </a:r>
          </a:p>
          <a:p>
            <a:pPr lvl="2"/>
            <a:r>
              <a:rPr lang="es-MX" dirty="0"/>
              <a:t>LOGÍSTICA</a:t>
            </a:r>
          </a:p>
          <a:p>
            <a:pPr lvl="2"/>
            <a:r>
              <a:rPr lang="es-MX" dirty="0"/>
              <a:t>FINANZAS / ADMINISTRACIÓN</a:t>
            </a:r>
          </a:p>
          <a:p>
            <a:r>
              <a:rPr lang="es-MX" dirty="0" smtClean="0"/>
              <a:t>S.C.I</a:t>
            </a:r>
            <a:r>
              <a:rPr lang="es-MX" dirty="0"/>
              <a:t>. Organización Comando del Incidente Sección de Planeación Sección de Operaciones Sección de Logística Sección de </a:t>
            </a:r>
            <a:r>
              <a:rPr lang="es-MX" dirty="0" err="1"/>
              <a:t>Fnzas</a:t>
            </a:r>
            <a:r>
              <a:rPr lang="es-MX" dirty="0"/>
              <a:t>/</a:t>
            </a:r>
            <a:r>
              <a:rPr lang="es-MX" dirty="0" err="1"/>
              <a:t>Admón</a:t>
            </a:r>
            <a:endParaRPr lang="es-MX" dirty="0"/>
          </a:p>
          <a:p>
            <a:endParaRPr lang="es-MX" dirty="0"/>
          </a:p>
        </p:txBody>
      </p:sp>
    </p:spTree>
    <p:extLst>
      <p:ext uri="{BB962C8B-B14F-4D97-AF65-F5344CB8AC3E}">
        <p14:creationId xmlns:p14="http://schemas.microsoft.com/office/powerpoint/2010/main" val="3361283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1752" y="188640"/>
            <a:ext cx="8503920" cy="6264696"/>
          </a:xfrm>
        </p:spPr>
        <p:txBody>
          <a:bodyPr>
            <a:normAutofit fontScale="85000" lnSpcReduction="20000"/>
          </a:bodyPr>
          <a:lstStyle/>
          <a:p>
            <a:r>
              <a:rPr lang="es-MX" dirty="0"/>
              <a:t>S.C.I. Organización</a:t>
            </a:r>
          </a:p>
          <a:p>
            <a:pPr lvl="1"/>
            <a:r>
              <a:rPr lang="es-MX" dirty="0">
                <a:solidFill>
                  <a:schemeClr val="tx1"/>
                </a:solidFill>
              </a:rPr>
              <a:t>En incidentes de pequeña escala, todos los componentes pueden ser manejados por una sola persona: el C </a:t>
            </a:r>
            <a:r>
              <a:rPr lang="es-MX" dirty="0" err="1">
                <a:solidFill>
                  <a:schemeClr val="tx1"/>
                </a:solidFill>
              </a:rPr>
              <a:t>omandante</a:t>
            </a:r>
            <a:r>
              <a:rPr lang="es-MX" dirty="0">
                <a:solidFill>
                  <a:schemeClr val="tx1"/>
                </a:solidFill>
              </a:rPr>
              <a:t> de I </a:t>
            </a:r>
            <a:r>
              <a:rPr lang="es-MX" dirty="0" err="1">
                <a:solidFill>
                  <a:schemeClr val="tx1"/>
                </a:solidFill>
              </a:rPr>
              <a:t>ncidente</a:t>
            </a:r>
            <a:endParaRPr lang="es-MX" dirty="0">
              <a:solidFill>
                <a:schemeClr val="tx1"/>
              </a:solidFill>
            </a:endParaRPr>
          </a:p>
          <a:p>
            <a:pPr lvl="1"/>
            <a:r>
              <a:rPr lang="es-MX" dirty="0">
                <a:solidFill>
                  <a:schemeClr val="tx1"/>
                </a:solidFill>
              </a:rPr>
              <a:t>Incidentes de escala mayor requieren que cada componente o Sección sea armada separadamente</a:t>
            </a:r>
          </a:p>
          <a:p>
            <a:pPr lvl="1"/>
            <a:r>
              <a:rPr lang="es-MX" dirty="0" smtClean="0">
                <a:solidFill>
                  <a:schemeClr val="tx1"/>
                </a:solidFill>
              </a:rPr>
              <a:t>El </a:t>
            </a:r>
            <a:r>
              <a:rPr lang="es-MX" dirty="0">
                <a:solidFill>
                  <a:schemeClr val="tx1"/>
                </a:solidFill>
              </a:rPr>
              <a:t>S.C.I. tiene la capacidad de </a:t>
            </a:r>
            <a:r>
              <a:rPr lang="es-MX" dirty="0" err="1">
                <a:solidFill>
                  <a:schemeClr val="tx1"/>
                </a:solidFill>
              </a:rPr>
              <a:t>expand</a:t>
            </a:r>
            <a:r>
              <a:rPr lang="es-MX" dirty="0">
                <a:solidFill>
                  <a:schemeClr val="tx1"/>
                </a:solidFill>
              </a:rPr>
              <a:t> i </a:t>
            </a:r>
            <a:r>
              <a:rPr lang="es-MX" dirty="0" err="1">
                <a:solidFill>
                  <a:schemeClr val="tx1"/>
                </a:solidFill>
              </a:rPr>
              <a:t>rse</a:t>
            </a:r>
            <a:r>
              <a:rPr lang="es-MX" dirty="0">
                <a:solidFill>
                  <a:schemeClr val="tx1"/>
                </a:solidFill>
              </a:rPr>
              <a:t> o contraerse de acuerdo a las necesidades del incidente</a:t>
            </a:r>
          </a:p>
          <a:p>
            <a:pPr lvl="1"/>
            <a:r>
              <a:rPr lang="es-MX" dirty="0">
                <a:solidFill>
                  <a:schemeClr val="tx1"/>
                </a:solidFill>
              </a:rPr>
              <a:t>Todo incidente, sin importar su tamaño o complejidad, deberá tener un Comandante de Incidente (C.I.)</a:t>
            </a:r>
          </a:p>
          <a:p>
            <a:pPr lvl="1"/>
            <a:r>
              <a:rPr lang="es-MX" dirty="0">
                <a:solidFill>
                  <a:schemeClr val="tx1"/>
                </a:solidFill>
              </a:rPr>
              <a:t>El C.I. es la persona a cargo del incidente</a:t>
            </a:r>
          </a:p>
          <a:p>
            <a:pPr lvl="1"/>
            <a:r>
              <a:rPr lang="es-MX" dirty="0" smtClean="0">
                <a:solidFill>
                  <a:schemeClr val="tx1"/>
                </a:solidFill>
              </a:rPr>
              <a:t>Establecer </a:t>
            </a:r>
            <a:r>
              <a:rPr lang="es-MX" dirty="0">
                <a:solidFill>
                  <a:schemeClr val="tx1"/>
                </a:solidFill>
              </a:rPr>
              <a:t>el comando</a:t>
            </a:r>
          </a:p>
          <a:p>
            <a:pPr lvl="1"/>
            <a:r>
              <a:rPr lang="es-MX" dirty="0">
                <a:solidFill>
                  <a:schemeClr val="tx1"/>
                </a:solidFill>
              </a:rPr>
              <a:t>Velar por la seguridad del personal</a:t>
            </a:r>
          </a:p>
          <a:p>
            <a:pPr lvl="1"/>
            <a:r>
              <a:rPr lang="es-MX" dirty="0">
                <a:solidFill>
                  <a:schemeClr val="tx1"/>
                </a:solidFill>
              </a:rPr>
              <a:t>Evaluar las prioridades del incidente</a:t>
            </a:r>
          </a:p>
          <a:p>
            <a:pPr lvl="1"/>
            <a:r>
              <a:rPr lang="es-MX" dirty="0">
                <a:solidFill>
                  <a:schemeClr val="tx1"/>
                </a:solidFill>
              </a:rPr>
              <a:t>Determinar los objetivos operacionales</a:t>
            </a:r>
          </a:p>
          <a:p>
            <a:pPr lvl="1"/>
            <a:r>
              <a:rPr lang="es-MX" dirty="0">
                <a:solidFill>
                  <a:schemeClr val="tx1"/>
                </a:solidFill>
              </a:rPr>
              <a:t>Desarrollar y llevar a cabo un plan de acción</a:t>
            </a:r>
          </a:p>
          <a:p>
            <a:pPr lvl="1"/>
            <a:r>
              <a:rPr lang="es-MX" dirty="0">
                <a:solidFill>
                  <a:schemeClr val="tx1"/>
                </a:solidFill>
              </a:rPr>
              <a:t>Las funciones del C.I. serán:</a:t>
            </a:r>
          </a:p>
          <a:p>
            <a:pPr lvl="1"/>
            <a:r>
              <a:rPr lang="es-MX" dirty="0">
                <a:solidFill>
                  <a:schemeClr val="tx1"/>
                </a:solidFill>
              </a:rPr>
              <a:t>Desarrollar una estructura organizativa apropiada</a:t>
            </a:r>
          </a:p>
          <a:p>
            <a:pPr lvl="1"/>
            <a:r>
              <a:rPr lang="es-MX" dirty="0">
                <a:solidFill>
                  <a:schemeClr val="tx1"/>
                </a:solidFill>
              </a:rPr>
              <a:t>Mantener una cadena de control manejable</a:t>
            </a:r>
          </a:p>
          <a:p>
            <a:pPr lvl="1"/>
            <a:r>
              <a:rPr lang="es-MX" dirty="0">
                <a:solidFill>
                  <a:schemeClr val="tx1"/>
                </a:solidFill>
              </a:rPr>
              <a:t>Coordinar todas las actividades</a:t>
            </a:r>
          </a:p>
          <a:p>
            <a:pPr lvl="1"/>
            <a:r>
              <a:rPr lang="es-MX" dirty="0">
                <a:solidFill>
                  <a:schemeClr val="tx1"/>
                </a:solidFill>
              </a:rPr>
              <a:t>Autorizar la información para los medios</a:t>
            </a:r>
          </a:p>
          <a:p>
            <a:pPr lvl="1"/>
            <a:r>
              <a:rPr lang="es-MX" dirty="0">
                <a:solidFill>
                  <a:schemeClr val="tx1"/>
                </a:solidFill>
              </a:rPr>
              <a:t>Mantener una contabilidad de gastos</a:t>
            </a:r>
          </a:p>
          <a:p>
            <a:endParaRPr lang="es-MX" dirty="0"/>
          </a:p>
        </p:txBody>
      </p:sp>
    </p:spTree>
    <p:extLst>
      <p:ext uri="{BB962C8B-B14F-4D97-AF65-F5344CB8AC3E}">
        <p14:creationId xmlns:p14="http://schemas.microsoft.com/office/powerpoint/2010/main" val="2472916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Riesgos </a:t>
            </a:r>
            <a:r>
              <a:rPr lang="es-MX" dirty="0" err="1" smtClean="0"/>
              <a:t>antrópicos</a:t>
            </a:r>
            <a:endParaRPr lang="es-MX" dirty="0"/>
          </a:p>
        </p:txBody>
      </p:sp>
      <p:sp>
        <p:nvSpPr>
          <p:cNvPr id="3" name="2 Marcador de contenido"/>
          <p:cNvSpPr>
            <a:spLocks noGrp="1"/>
          </p:cNvSpPr>
          <p:nvPr>
            <p:ph sz="quarter" idx="1"/>
          </p:nvPr>
        </p:nvSpPr>
        <p:spPr/>
        <p:txBody>
          <a:bodyPr>
            <a:normAutofit fontScale="77500" lnSpcReduction="20000"/>
          </a:bodyPr>
          <a:lstStyle/>
          <a:p>
            <a:r>
              <a:rPr lang="es-MX" dirty="0" smtClean="0"/>
              <a:t>Causados por la actividad humana. Estos riesgos tienen un impacto menor que los naturales, pero pueden perdurar muchos años y constituir una amenaza para la salud humana y para los ecosistemas por la presencia de sustancias tóxicas, sustancias inflamables o explosivas y sustancias cancerígenas. Como cualquier actividad conlleva un riesgo para las personas que la realizan, en este grupo también se incluyen los llamados:</a:t>
            </a:r>
          </a:p>
          <a:p>
            <a:r>
              <a:rPr lang="es-MX" b="1" dirty="0" smtClean="0"/>
              <a:t>Riesgos tecnológicos e industriales y culturales</a:t>
            </a:r>
            <a:r>
              <a:rPr lang="es-MX" dirty="0" smtClean="0"/>
              <a:t>: son fenómenos muy diversos, desde algunos de menor envergadura como por ejemplo las prácticas deportivas o los acontecimientos que concentran a un elevado número de personas, otros de mayor alcance como incendios producidos por accidentes, imprudencia o bien por negligencia del ser humano, accidentes derivados del transporte de personas o de mercancías, accidentes nucleares, guerras, explosiones, etc.</a:t>
            </a:r>
          </a:p>
          <a:p>
            <a:endParaRPr lang="es-MX" dirty="0"/>
          </a:p>
        </p:txBody>
      </p:sp>
    </p:spTree>
    <p:extLst>
      <p:ext uri="{BB962C8B-B14F-4D97-AF65-F5344CB8AC3E}">
        <p14:creationId xmlns:p14="http://schemas.microsoft.com/office/powerpoint/2010/main" val="3805411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MX" dirty="0" smtClean="0">
                <a:solidFill>
                  <a:schemeClr val="tx1"/>
                </a:solidFill>
              </a:rPr>
              <a:t>Método de evaluación subjetiva y objetiva del escenario</a:t>
            </a:r>
            <a:endParaRPr lang="es-MX" dirty="0">
              <a:solidFill>
                <a:schemeClr val="tx1"/>
              </a:solidFill>
            </a:endParaRPr>
          </a:p>
        </p:txBody>
      </p:sp>
      <p:sp>
        <p:nvSpPr>
          <p:cNvPr id="3" name="2 Marcador de contenido"/>
          <p:cNvSpPr>
            <a:spLocks noGrp="1"/>
          </p:cNvSpPr>
          <p:nvPr>
            <p:ph sz="quarter" idx="1"/>
          </p:nvPr>
        </p:nvSpPr>
        <p:spPr/>
        <p:txBody>
          <a:bodyPr>
            <a:normAutofit fontScale="85000" lnSpcReduction="10000"/>
          </a:bodyPr>
          <a:lstStyle/>
          <a:p>
            <a:r>
              <a:rPr lang="es-MX" dirty="0" smtClean="0"/>
              <a:t>Objetivos:</a:t>
            </a:r>
          </a:p>
          <a:p>
            <a:pPr marL="514350" indent="-514350">
              <a:buFont typeface="+mj-lt"/>
              <a:buAutoNum type="arabicPeriod"/>
            </a:pPr>
            <a:r>
              <a:rPr lang="es-MX" dirty="0" smtClean="0"/>
              <a:t>Identificar posibles peligros para garantizar la seguridad personal</a:t>
            </a:r>
          </a:p>
          <a:p>
            <a:pPr marL="514350" indent="-514350">
              <a:buFont typeface="+mj-lt"/>
              <a:buAutoNum type="arabicPeriod"/>
            </a:pPr>
            <a:r>
              <a:rPr lang="es-MX" dirty="0" smtClean="0"/>
              <a:t>Identificar las lesiones o los problemas medico-clínicos</a:t>
            </a:r>
          </a:p>
          <a:p>
            <a:pPr marL="514350" indent="-514350">
              <a:buFont typeface="+mj-lt"/>
              <a:buAutoNum type="arabicPeriod"/>
            </a:pPr>
            <a:r>
              <a:rPr lang="es-MX" dirty="0" smtClean="0"/>
              <a:t>Determinar la necesidad de ayuda nacional</a:t>
            </a:r>
          </a:p>
          <a:p>
            <a:r>
              <a:rPr lang="es-MX" dirty="0" smtClean="0"/>
              <a:t>Previo:</a:t>
            </a:r>
          </a:p>
          <a:p>
            <a:r>
              <a:rPr lang="es-MX" dirty="0" smtClean="0"/>
              <a:t>Para poder efectuar una operación de emergencia exitosa se debe realizar una evaluación primaria donde deberán analizarse diversos factores y circunstancias que se hayan involucrado en el siniestro; sin un plan de ataque estructurado adecuadamente la operación se puede tornar peligrosa desde el momento mismo de iniciar las maniobras, dando como resultado la costosa perdida de vidas.</a:t>
            </a:r>
          </a:p>
          <a:p>
            <a:endParaRPr lang="es-MX"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1752" y="188640"/>
            <a:ext cx="8503920" cy="5910408"/>
          </a:xfrm>
        </p:spPr>
        <p:txBody>
          <a:bodyPr>
            <a:normAutofit fontScale="85000" lnSpcReduction="10000"/>
          </a:bodyPr>
          <a:lstStyle/>
          <a:p>
            <a:r>
              <a:rPr lang="es-MX" dirty="0" smtClean="0"/>
              <a:t>Subjetividad:</a:t>
            </a:r>
          </a:p>
          <a:p>
            <a:pPr marL="514350" indent="-514350">
              <a:buFont typeface="+mj-lt"/>
              <a:buAutoNum type="arabicPeriod"/>
            </a:pPr>
            <a:r>
              <a:rPr lang="es-MX" dirty="0" smtClean="0"/>
              <a:t>Evitar la VISION DE TUNEL</a:t>
            </a:r>
          </a:p>
          <a:p>
            <a:pPr marL="514350" indent="-514350">
              <a:buFont typeface="+mj-lt"/>
              <a:buAutoNum type="arabicPeriod"/>
            </a:pPr>
            <a:r>
              <a:rPr lang="es-MX" dirty="0" smtClean="0"/>
              <a:t>Realizar una vista panorámica</a:t>
            </a:r>
          </a:p>
          <a:p>
            <a:pPr marL="514350" indent="-514350">
              <a:buFont typeface="+mj-lt"/>
              <a:buAutoNum type="arabicPeriod"/>
            </a:pPr>
            <a:r>
              <a:rPr lang="es-MX" dirty="0" smtClean="0"/>
              <a:t>Se utilizan los sentidos para encontrar factores de riesgo</a:t>
            </a:r>
          </a:p>
          <a:p>
            <a:pPr marL="514350" indent="-514350">
              <a:buFont typeface="+mj-lt"/>
              <a:buAutoNum type="arabicPeriod"/>
            </a:pPr>
            <a:r>
              <a:rPr lang="es-MX" dirty="0" smtClean="0"/>
              <a:t>Primera fase de </a:t>
            </a:r>
            <a:r>
              <a:rPr lang="es-MX" b="1" dirty="0" smtClean="0"/>
              <a:t>preguntas</a:t>
            </a:r>
          </a:p>
          <a:p>
            <a:pPr marL="514350" indent="-514350">
              <a:buFont typeface="+mj-lt"/>
              <a:buAutoNum type="arabicPeriod"/>
            </a:pPr>
            <a:r>
              <a:rPr lang="es-MX" dirty="0" smtClean="0"/>
              <a:t>Después de garantizar la seguridad realizar la segunda fase</a:t>
            </a:r>
          </a:p>
          <a:p>
            <a:pPr marL="514350" indent="-514350">
              <a:buFont typeface="+mj-lt"/>
              <a:buAutoNum type="arabicPeriod"/>
            </a:pPr>
            <a:r>
              <a:rPr lang="es-MX" dirty="0" smtClean="0"/>
              <a:t>Buscar respuesta del lesionado</a:t>
            </a:r>
          </a:p>
          <a:p>
            <a:pPr marL="514350" indent="-514350">
              <a:buFont typeface="+mj-lt"/>
              <a:buAutoNum type="arabicPeriod"/>
            </a:pPr>
            <a:r>
              <a:rPr lang="es-MX" dirty="0" smtClean="0"/>
              <a:t>Evaluar nivel de inconsciencia</a:t>
            </a:r>
          </a:p>
          <a:p>
            <a:r>
              <a:rPr lang="es-MX" dirty="0" smtClean="0"/>
              <a:t>Características a considerar:</a:t>
            </a:r>
          </a:p>
          <a:p>
            <a:pPr marL="514350" indent="-514350">
              <a:buFont typeface="+mj-lt"/>
              <a:buAutoNum type="arabicPeriod"/>
            </a:pPr>
            <a:r>
              <a:rPr lang="es-MX" dirty="0" smtClean="0"/>
              <a:t>Nunca entrar a escenarios inestables de accidentes </a:t>
            </a:r>
          </a:p>
          <a:p>
            <a:pPr marL="514350" indent="-514350">
              <a:buFont typeface="+mj-lt"/>
              <a:buAutoNum type="arabicPeriod"/>
            </a:pPr>
            <a:r>
              <a:rPr lang="es-MX" dirty="0" smtClean="0"/>
              <a:t>Llamar a la policía y tomar precauciones adicionales en:</a:t>
            </a:r>
          </a:p>
          <a:p>
            <a:pPr lvl="2"/>
            <a:r>
              <a:rPr lang="es-MX" dirty="0" smtClean="0"/>
              <a:t>Escenas del crimen</a:t>
            </a:r>
          </a:p>
          <a:p>
            <a:pPr lvl="2"/>
            <a:r>
              <a:rPr lang="es-MX" dirty="0" smtClean="0"/>
              <a:t>Sospechosa escena de crimen</a:t>
            </a:r>
          </a:p>
          <a:p>
            <a:pPr lvl="2"/>
            <a:r>
              <a:rPr lang="es-MX" dirty="0" smtClean="0"/>
              <a:t>Escena con muchedumbre volátiles.</a:t>
            </a:r>
          </a:p>
          <a:p>
            <a:endParaRPr lang="es-MX"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sz="quarter" idx="1"/>
          </p:nvPr>
        </p:nvSpPr>
        <p:spPr>
          <a:xfrm>
            <a:off x="301752" y="260648"/>
            <a:ext cx="8503920" cy="5838400"/>
          </a:xfrm>
        </p:spPr>
        <p:txBody>
          <a:bodyPr>
            <a:normAutofit fontScale="92500" lnSpcReduction="10000"/>
          </a:bodyPr>
          <a:lstStyle/>
          <a:p>
            <a:r>
              <a:rPr lang="es-MX" dirty="0" smtClean="0"/>
              <a:t>La formulación de las preguntas es un punto clave para obtener una información objetiva, por tanto debemos evitar preguntas que:</a:t>
            </a:r>
          </a:p>
          <a:p>
            <a:pPr marL="514350" indent="-514350">
              <a:buFont typeface="+mj-lt"/>
              <a:buAutoNum type="arabicPeriod"/>
            </a:pPr>
            <a:r>
              <a:rPr lang="es-MX" dirty="0" smtClean="0"/>
              <a:t>- Fuerzan la respuesta.</a:t>
            </a:r>
          </a:p>
          <a:p>
            <a:pPr marL="514350" indent="-514350">
              <a:buFont typeface="+mj-lt"/>
              <a:buAutoNum type="arabicPeriod"/>
            </a:pPr>
            <a:r>
              <a:rPr lang="es-MX" dirty="0" smtClean="0"/>
              <a:t>- Impliquen cumplimiento de normativa.</a:t>
            </a:r>
          </a:p>
          <a:p>
            <a:pPr marL="514350" indent="-514350">
              <a:buFont typeface="+mj-lt"/>
              <a:buAutoNum type="arabicPeriod"/>
            </a:pPr>
            <a:r>
              <a:rPr lang="es-MX" dirty="0" smtClean="0"/>
              <a:t>- Induzcan a justificación.</a:t>
            </a:r>
          </a:p>
          <a:p>
            <a:pPr marL="514350" indent="-514350">
              <a:buFont typeface="+mj-lt"/>
              <a:buAutoNum type="arabicPeriod"/>
            </a:pPr>
            <a:r>
              <a:rPr lang="es-MX" dirty="0" smtClean="0"/>
              <a:t>Para evitar lo anterior, las preguntas que se deben formular son:</a:t>
            </a:r>
          </a:p>
          <a:p>
            <a:pPr marL="514350" indent="-514350">
              <a:buFont typeface="+mj-lt"/>
              <a:buAutoNum type="arabicPeriod"/>
            </a:pPr>
            <a:r>
              <a:rPr lang="es-MX" dirty="0" smtClean="0"/>
              <a:t>¿Qué hizo ... ?</a:t>
            </a:r>
          </a:p>
          <a:p>
            <a:pPr marL="514350" indent="-514350">
              <a:buFont typeface="+mj-lt"/>
              <a:buAutoNum type="arabicPeriod"/>
            </a:pPr>
            <a:r>
              <a:rPr lang="es-MX" dirty="0" smtClean="0"/>
              <a:t>¿Quién lo hizo ... ?</a:t>
            </a:r>
          </a:p>
          <a:p>
            <a:pPr marL="514350" indent="-514350">
              <a:buFont typeface="+mj-lt"/>
              <a:buAutoNum type="arabicPeriod"/>
            </a:pPr>
            <a:r>
              <a:rPr lang="es-MX" dirty="0" smtClean="0"/>
              <a:t>¿Cómo lo hizo ...?</a:t>
            </a:r>
          </a:p>
          <a:p>
            <a:pPr marL="514350" indent="-514350">
              <a:buFont typeface="+mj-lt"/>
              <a:buAutoNum type="arabicPeriod"/>
            </a:pPr>
            <a:r>
              <a:rPr lang="es-MX" dirty="0" smtClean="0"/>
              <a:t>¿Con qué lo hizo ...?</a:t>
            </a:r>
          </a:p>
          <a:p>
            <a:pPr marL="514350" indent="-514350">
              <a:buFont typeface="+mj-lt"/>
              <a:buAutoNum type="arabicPeriod"/>
            </a:pPr>
            <a:r>
              <a:rPr lang="es-MX" dirty="0" smtClean="0"/>
              <a:t>¿Dónde lo hizo ...?</a:t>
            </a:r>
          </a:p>
          <a:p>
            <a:pPr marL="514350" indent="-514350">
              <a:buFont typeface="+mj-lt"/>
              <a:buAutoNum type="arabicPeriod"/>
            </a:pPr>
            <a:r>
              <a:rPr lang="es-MX" dirty="0" smtClean="0"/>
              <a:t>¿Cuándo lo hizo ...?</a:t>
            </a:r>
          </a:p>
          <a:p>
            <a:endParaRPr lang="es-MX"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es-MX" dirty="0" smtClean="0"/>
              <a:t>Método de control, organización y estructura en el lugar del escenario</a:t>
            </a:r>
            <a:endParaRPr lang="es-MX" dirty="0"/>
          </a:p>
        </p:txBody>
      </p:sp>
      <p:sp>
        <p:nvSpPr>
          <p:cNvPr id="3" name="2 Marcador de contenido"/>
          <p:cNvSpPr>
            <a:spLocks noGrp="1"/>
          </p:cNvSpPr>
          <p:nvPr>
            <p:ph sz="quarter" idx="1"/>
          </p:nvPr>
        </p:nvSpPr>
        <p:spPr/>
        <p:txBody>
          <a:bodyPr/>
          <a:lstStyle/>
          <a:p>
            <a:r>
              <a:rPr lang="es-MX" dirty="0" smtClean="0"/>
              <a:t>Sin información encontrada</a:t>
            </a:r>
            <a:endParaRPr lang="es-MX"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Mecánica corporal</a:t>
            </a:r>
            <a:endParaRPr lang="es-MX" dirty="0"/>
          </a:p>
        </p:txBody>
      </p:sp>
      <p:sp>
        <p:nvSpPr>
          <p:cNvPr id="3" name="2 Marcador de contenido"/>
          <p:cNvSpPr>
            <a:spLocks noGrp="1"/>
          </p:cNvSpPr>
          <p:nvPr>
            <p:ph sz="quarter" idx="1"/>
          </p:nvPr>
        </p:nvSpPr>
        <p:spPr/>
        <p:txBody>
          <a:bodyPr>
            <a:normAutofit fontScale="85000" lnSpcReduction="20000"/>
          </a:bodyPr>
          <a:lstStyle/>
          <a:p>
            <a:r>
              <a:rPr lang="es-MX" dirty="0" smtClean="0"/>
              <a:t>Estudia el equilibrio y movimiento de los cuerpos , se denomina mecánica corporal a la disciplina que trata del funcionamiento correcto y armónico del aparato músculo esquelético en coordinación con el sistema nervioso Es aplicada en cada una de las acciones que el personal de enfermería realice durante la movilización y transferencia del paciente, con fines diagnósticos y terapéuticos. tres elementos básicos que son: alineación corporal (postura). equilibrio (estabilidad) . movimiento coordinado del cuerpo.</a:t>
            </a:r>
          </a:p>
          <a:p>
            <a:r>
              <a:rPr lang="es-MX" dirty="0" smtClean="0"/>
              <a:t>Es el esfuerzo coordinado de los sistemas musculo, esquelético y nervioso para mantener el equilibrio entre las fuerzas interiores y exteriores. Las fuerzas interiores son los motores del cuerpo Las fuerzas exteriores están determinadas por la ley de la gravedad.</a:t>
            </a:r>
            <a:endParaRPr lang="es-MX"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1752" y="404664"/>
            <a:ext cx="8503920" cy="5904656"/>
          </a:xfrm>
        </p:spPr>
        <p:txBody>
          <a:bodyPr>
            <a:normAutofit fontScale="77500" lnSpcReduction="20000"/>
          </a:bodyPr>
          <a:lstStyle/>
          <a:p>
            <a:r>
              <a:rPr lang="es-MX" dirty="0" smtClean="0"/>
              <a:t>La mecánica corporal es necesaria para la vida sana de las personas, ya que la posición y el movimiento eficaz del cuerpo son esenciales desde el punto de vista terapéutico y estético. El conocimiento en la enfermera sobre los principios de mecánica corporal y la habilidad para aplicarlos es importante para evitar complicaciones, tanto en el paciente como en el personal que lo asiste. Al realizar el trabajo se usa una forma correcta de posturas y la energía, encontrando beneficios como:</a:t>
            </a:r>
          </a:p>
          <a:p>
            <a:r>
              <a:rPr lang="es-MX" dirty="0" smtClean="0"/>
              <a:t>Evitar la tención muscular innecesaria y la posible lesión. Disminuir el gasto de energía muscular. Practicar las actividades cotidianas en forma segura y apropiada al utilizar principios correctos de mecánica corporal. Para lograr óptimos resultados debe reconocer y aplicar eficazmente los siguientes principios</a:t>
            </a:r>
          </a:p>
          <a:p>
            <a:r>
              <a:rPr lang="es-MX" dirty="0" smtClean="0"/>
              <a:t>Los músculos grandes se fatigan con menor rapidez que los pequeños. Si utilizamos grupos de músculos grandes, se hace menor tención en el cuerpo que cuando se emplean músculos más pequeños. ejemplo: Al levantar un objeto pesado que esta en el piso, si flexionamos las rodillas, utilizamos los músculos glúteos y femorales grandes, en tanto que si nos agachamos, doblando la cintura, utilizamos músculos pequeños como los sacros espinales de la escapula</a:t>
            </a:r>
          </a:p>
          <a:p>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04664"/>
            <a:ext cx="8229600" cy="5721499"/>
          </a:xfrm>
        </p:spPr>
        <p:txBody>
          <a:bodyPr>
            <a:normAutofit fontScale="32500" lnSpcReduction="20000"/>
          </a:bodyPr>
          <a:lstStyle/>
          <a:p>
            <a:r>
              <a:rPr lang="es-MX" sz="4900" b="1" dirty="0">
                <a:latin typeface="Arial" pitchFamily="34" charset="0"/>
                <a:cs typeface="Arial" pitchFamily="34" charset="0"/>
              </a:rPr>
              <a:t>ETAPAS DEL PROCESO OPERATIVO DE ATENCION PREHOSPITALARIA</a:t>
            </a:r>
            <a:endParaRPr lang="es-ES" sz="4900" dirty="0">
              <a:latin typeface="Arial" pitchFamily="34" charset="0"/>
              <a:cs typeface="Arial" pitchFamily="34" charset="0"/>
            </a:endParaRPr>
          </a:p>
          <a:p>
            <a:r>
              <a:rPr lang="es-MX" sz="4900" dirty="0">
                <a:latin typeface="Arial" pitchFamily="34" charset="0"/>
                <a:cs typeface="Arial" pitchFamily="34" charset="0"/>
              </a:rPr>
              <a:t> 1. PREPARACION. Proceso de aseguramiento de las condiciones óptimas de operación antes de la respuesta.</a:t>
            </a:r>
            <a:endParaRPr lang="es-ES" sz="4900" dirty="0">
              <a:latin typeface="Arial" pitchFamily="34" charset="0"/>
              <a:cs typeface="Arial" pitchFamily="34" charset="0"/>
            </a:endParaRPr>
          </a:p>
          <a:p>
            <a:r>
              <a:rPr lang="es-MX" sz="4900" dirty="0">
                <a:latin typeface="Arial" pitchFamily="34" charset="0"/>
                <a:cs typeface="Arial" pitchFamily="34" charset="0"/>
              </a:rPr>
              <a:t> 2. RESPUESTA. Administrar y responder a las llamadas que demandan atención médica de urgencias y el envío organizado de la respuesta, para acudir de forma oportuna y segura al escenario requerido. </a:t>
            </a:r>
            <a:endParaRPr lang="es-ES" sz="4900" dirty="0">
              <a:latin typeface="Arial" pitchFamily="34" charset="0"/>
              <a:cs typeface="Arial" pitchFamily="34" charset="0"/>
            </a:endParaRPr>
          </a:p>
          <a:p>
            <a:r>
              <a:rPr lang="es-MX" sz="4900" dirty="0">
                <a:latin typeface="Arial" pitchFamily="34" charset="0"/>
                <a:cs typeface="Arial" pitchFamily="34" charset="0"/>
              </a:rPr>
              <a:t>3. CONTROL DE ESCENA. Evaluar la seguridad, mecanismo del daño, número de afectados en el escenario así como controlar y actuar de manera organizada y consecuente. </a:t>
            </a:r>
            <a:endParaRPr lang="es-ES" sz="4900" dirty="0">
              <a:latin typeface="Arial" pitchFamily="34" charset="0"/>
              <a:cs typeface="Arial" pitchFamily="34" charset="0"/>
            </a:endParaRPr>
          </a:p>
          <a:p>
            <a:r>
              <a:rPr lang="es-MX" sz="4900" dirty="0">
                <a:latin typeface="Arial" pitchFamily="34" charset="0"/>
                <a:cs typeface="Arial" pitchFamily="34" charset="0"/>
              </a:rPr>
              <a:t>4. EVALUACION, ATENCION Y CONTROL. Evaluar, asistir y limitar el daño de manera integral y ordenada, de acuerdo a la normatividad del control médico. </a:t>
            </a:r>
            <a:endParaRPr lang="es-ES" sz="4900" dirty="0">
              <a:latin typeface="Arial" pitchFamily="34" charset="0"/>
              <a:cs typeface="Arial" pitchFamily="34" charset="0"/>
            </a:endParaRPr>
          </a:p>
          <a:p>
            <a:r>
              <a:rPr lang="es-MX" sz="4900" dirty="0">
                <a:latin typeface="Arial" pitchFamily="34" charset="0"/>
                <a:cs typeface="Arial" pitchFamily="34" charset="0"/>
              </a:rPr>
              <a:t>5. EXTRACCION Y MOVILIZACION. Extraer y movilizar al paciente de acuerdo a sus condiciones clínicas y los recursos tecnológicos disponibles.</a:t>
            </a:r>
            <a:endParaRPr lang="es-ES" sz="4900" dirty="0">
              <a:latin typeface="Arial" pitchFamily="34" charset="0"/>
              <a:cs typeface="Arial" pitchFamily="34" charset="0"/>
            </a:endParaRPr>
          </a:p>
          <a:p>
            <a:r>
              <a:rPr lang="es-MX" sz="4900" dirty="0">
                <a:latin typeface="Arial" pitchFamily="34" charset="0"/>
                <a:cs typeface="Arial" pitchFamily="34" charset="0"/>
              </a:rPr>
              <a:t> 6. TRASLADO. Trasladar pacientes de manera segura, de forma oportuna y en el tiempo adecuado, mediante enlace y notificación de la condición clínica del usuario al CRUM quien asignará la unidad médica receptora, de acuerdo a la normatividad del control médico.</a:t>
            </a:r>
            <a:endParaRPr lang="es-ES" sz="4900" dirty="0">
              <a:latin typeface="Arial" pitchFamily="34" charset="0"/>
              <a:cs typeface="Arial" pitchFamily="34" charset="0"/>
            </a:endParaRPr>
          </a:p>
          <a:p>
            <a:r>
              <a:rPr lang="es-MX" sz="4900" dirty="0">
                <a:latin typeface="Arial" pitchFamily="34" charset="0"/>
                <a:cs typeface="Arial" pitchFamily="34" charset="0"/>
              </a:rPr>
              <a:t> 7. REFERENCIA. Transferir al usuario al personal autorizado y facultado del establecimiento para la atención médica receptor, acompañado de un reporte de atención </a:t>
            </a:r>
            <a:r>
              <a:rPr lang="es-MX" sz="4900" dirty="0" smtClean="0">
                <a:latin typeface="Arial" pitchFamily="34" charset="0"/>
                <a:cs typeface="Arial" pitchFamily="34" charset="0"/>
              </a:rPr>
              <a:t>pre hospitalaria </a:t>
            </a:r>
            <a:r>
              <a:rPr lang="es-MX" sz="4900" dirty="0">
                <a:latin typeface="Arial" pitchFamily="34" charset="0"/>
                <a:cs typeface="Arial" pitchFamily="34" charset="0"/>
              </a:rPr>
              <a:t>verbal y escrito. </a:t>
            </a:r>
            <a:endParaRPr lang="es-ES" sz="4900" dirty="0">
              <a:latin typeface="Arial" pitchFamily="34" charset="0"/>
              <a:cs typeface="Arial" pitchFamily="34" charset="0"/>
            </a:endParaRPr>
          </a:p>
          <a:p>
            <a:r>
              <a:rPr lang="es-MX" sz="4900" dirty="0">
                <a:latin typeface="Arial" pitchFamily="34" charset="0"/>
                <a:cs typeface="Arial" pitchFamily="34" charset="0"/>
              </a:rPr>
              <a:t>8. FIN DE ACTIVIDADES. Realizar la adecuación y aseo del equipo, material y vehículo para reanudar el proceso operativo. Realizar la evaluación técnica y emocional del proceso de la atención médica </a:t>
            </a:r>
            <a:r>
              <a:rPr lang="es-MX" sz="4900" dirty="0" smtClean="0">
                <a:latin typeface="Arial" pitchFamily="34" charset="0"/>
                <a:cs typeface="Arial" pitchFamily="34" charset="0"/>
              </a:rPr>
              <a:t>pre hospitalaria</a:t>
            </a:r>
            <a:r>
              <a:rPr lang="es-MX" sz="4900" dirty="0">
                <a:latin typeface="Arial" pitchFamily="34" charset="0"/>
                <a:cs typeface="Arial" pitchFamily="34" charset="0"/>
              </a:rPr>
              <a:t>, mediante la aplicación de dinámicas grupales.</a:t>
            </a:r>
            <a:endParaRPr lang="es-ES" sz="4900" dirty="0">
              <a:latin typeface="Arial" pitchFamily="34" charset="0"/>
              <a:cs typeface="Arial" pitchFamily="34" charset="0"/>
            </a:endParaRPr>
          </a:p>
          <a:p>
            <a:endParaRPr lang="es-E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dirty="0" smtClean="0"/>
              <a:t>Aspectos básicos de </a:t>
            </a:r>
            <a:r>
              <a:rPr lang="es-MX" dirty="0" err="1" smtClean="0"/>
              <a:t>ergenomia</a:t>
            </a:r>
            <a:endParaRPr lang="es-MX" dirty="0"/>
          </a:p>
        </p:txBody>
      </p:sp>
      <p:sp>
        <p:nvSpPr>
          <p:cNvPr id="3" name="2 Marcador de contenido"/>
          <p:cNvSpPr>
            <a:spLocks noGrp="1"/>
          </p:cNvSpPr>
          <p:nvPr>
            <p:ph sz="quarter" idx="1"/>
          </p:nvPr>
        </p:nvSpPr>
        <p:spPr/>
        <p:txBody>
          <a:bodyPr>
            <a:normAutofit fontScale="77500" lnSpcReduction="20000"/>
          </a:bodyPr>
          <a:lstStyle/>
          <a:p>
            <a:r>
              <a:rPr lang="es-MX" dirty="0" smtClean="0"/>
              <a:t>La ergonomía es una ciencia aplicada que trata del diseño de los lugares de trabajo, herramientas y tareas que coinciden con las características fisiológicas, anatómicas y psicológicas y las capacidades del trabajador. Busca la optimización de los tres elementos del sistema (hombre-máquina-ambiente), para lo cual elabora métodos de estudio del individuo, de la técnica y de la organización del trabajo. </a:t>
            </a:r>
          </a:p>
          <a:p>
            <a:r>
              <a:rPr lang="es-MX" dirty="0" smtClean="0"/>
              <a:t>La práctica del ergonomista debe tener un amplio entendimiento del panorama completo de la disciplina, teniendo en cuenta lo físico, cognitivo, social, organizacional, ambiental, entre otros factores relevantes. Los ergonomistas usualmente trabajan en un sector económico particular o dominios de aplicación. Estos dominios de aplicación no son mutuamente exclusivos y evolucionan constantemente. Algunos nuevos son creados, los antiguos toman nuevas perspectivas. Dentro de la disciplina, los dominios de especialización representan competencias profundas en atributos específicos humanos o características de la interacción humana.</a:t>
            </a:r>
            <a:endParaRPr lang="es-MX"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01752" y="260648"/>
            <a:ext cx="8503920" cy="5838400"/>
          </a:xfrm>
        </p:spPr>
        <p:txBody>
          <a:bodyPr>
            <a:normAutofit fontScale="92500" lnSpcReduction="20000"/>
          </a:bodyPr>
          <a:lstStyle/>
          <a:p>
            <a:r>
              <a:rPr lang="es-MX" dirty="0" smtClean="0"/>
              <a:t>Tipos:</a:t>
            </a:r>
          </a:p>
          <a:p>
            <a:r>
              <a:rPr lang="es-MX" b="1" dirty="0" smtClean="0"/>
              <a:t>ERGONOMÍA COGNITIVA</a:t>
            </a:r>
            <a:r>
              <a:rPr lang="es-MX" dirty="0" smtClean="0"/>
              <a:t/>
            </a:r>
            <a:br>
              <a:rPr lang="es-MX" dirty="0" smtClean="0"/>
            </a:br>
            <a:r>
              <a:rPr lang="es-MX" dirty="0" smtClean="0"/>
              <a:t>La ergonomía cognitiva (o como también es llamada 'cognoscitiva') se interesa en los procesos mentales, tales como percepción, memoria, razonamiento, y respuesta motora, en la medida que estas afectan las interacciones entre los seres humanos y los otros elementos componentes de un sistema.</a:t>
            </a:r>
            <a:br>
              <a:rPr lang="es-MX" dirty="0" smtClean="0"/>
            </a:br>
            <a:r>
              <a:rPr lang="es-MX" b="1" dirty="0" smtClean="0"/>
              <a:t>ERGONOMÍA FÍSICA</a:t>
            </a:r>
            <a:endParaRPr lang="es-MX" dirty="0" smtClean="0"/>
          </a:p>
          <a:p>
            <a:r>
              <a:rPr lang="es-MX" dirty="0" smtClean="0"/>
              <a:t>La ergonomía física se preocupa de las características anatómicas, antropométricas, fisiológicas y biomecánicas humanas, en tanto que se relacionan con la actividad física.</a:t>
            </a:r>
          </a:p>
          <a:p>
            <a:r>
              <a:rPr lang="es-MX" b="1" dirty="0" smtClean="0"/>
              <a:t>ERGONOMÍA ORGANIZACIONAL</a:t>
            </a:r>
            <a:endParaRPr lang="es-MX" dirty="0" smtClean="0"/>
          </a:p>
          <a:p>
            <a:r>
              <a:rPr lang="es-MX" dirty="0" smtClean="0"/>
              <a:t>La ergonomía organizacional, se preocupa por la optimización de sistemas socio-técnicos, incluyendo sus estructuras organizacionales, las políticas y los procesos.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0"/>
            <a:r>
              <a:rPr lang="es-MX" dirty="0" smtClean="0"/>
              <a:t>Cinemática del trauma</a:t>
            </a:r>
            <a:endParaRPr lang="es-MX" dirty="0"/>
          </a:p>
        </p:txBody>
      </p:sp>
      <p:sp>
        <p:nvSpPr>
          <p:cNvPr id="3" name="2 Marcador de contenido"/>
          <p:cNvSpPr>
            <a:spLocks noGrp="1"/>
          </p:cNvSpPr>
          <p:nvPr>
            <p:ph sz="quarter" idx="1"/>
          </p:nvPr>
        </p:nvSpPr>
        <p:spPr/>
        <p:txBody>
          <a:bodyPr>
            <a:normAutofit fontScale="77500" lnSpcReduction="20000"/>
          </a:bodyPr>
          <a:lstStyle/>
          <a:p>
            <a:r>
              <a:rPr lang="es-MX" dirty="0" smtClean="0"/>
              <a:t>La Cinemática del Trauma es entender y analizar la escena de un incidente para determinar las posibles lesiones de los pacientes y darles un tratamiento más rápido y efectivo.</a:t>
            </a:r>
          </a:p>
          <a:p>
            <a:r>
              <a:rPr lang="es-MX" dirty="0" smtClean="0"/>
              <a:t>A medida que el cuerpo se colisiona con un objeto, el número de partículas de tejido afectadas por el impacto determina la cantidad de intercambio de energía y por lo tanto la cantidad de daño resultante. El número de partículas de tejido afectadas se determina por la densidad del tejido y por el área de la superficie de impacto.</a:t>
            </a:r>
          </a:p>
          <a:p>
            <a:r>
              <a:rPr lang="es-MX" dirty="0" smtClean="0"/>
              <a:t>Basado en los principios de prevención de lesiones, el cuidado médico de un paciente de trauma puede ser dividido en tres fases: </a:t>
            </a:r>
            <a:r>
              <a:rPr lang="es-MX" dirty="0" err="1" smtClean="0"/>
              <a:t>preimpacto</a:t>
            </a:r>
            <a:r>
              <a:rPr lang="es-MX" dirty="0" smtClean="0"/>
              <a:t>, impacto y </a:t>
            </a:r>
            <a:r>
              <a:rPr lang="es-MX" dirty="0" err="1" smtClean="0"/>
              <a:t>postimpacto</a:t>
            </a:r>
            <a:r>
              <a:rPr lang="es-MX" dirty="0" smtClean="0"/>
              <a:t>. El término impacto no necesariamente se refiere a un impacto vehicular. El impacto de un vehículo con un peatón, un misil (bala) hacia el abdomen o un albañil en el asfalto después de una caída, son todos impactos. En cada caso, hay un intercambio de energía entre un objeto en movimiento y el tejido de la víctima de trauma o entre la víctima de trauma en movimiento y un objeto estacionario.</a:t>
            </a:r>
          </a:p>
          <a:p>
            <a:endParaRPr lang="es-MX"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dirty="0" smtClean="0"/>
              <a:t>Mecanismo de lesión</a:t>
            </a:r>
            <a:endParaRPr lang="es-MX" dirty="0"/>
          </a:p>
        </p:txBody>
      </p:sp>
      <p:sp>
        <p:nvSpPr>
          <p:cNvPr id="3" name="2 Marcador de contenido"/>
          <p:cNvSpPr>
            <a:spLocks noGrp="1"/>
          </p:cNvSpPr>
          <p:nvPr>
            <p:ph sz="quarter" idx="1"/>
          </p:nvPr>
        </p:nvSpPr>
        <p:spPr/>
        <p:txBody>
          <a:bodyPr>
            <a:normAutofit fontScale="70000" lnSpcReduction="20000"/>
          </a:bodyPr>
          <a:lstStyle/>
          <a:p>
            <a:r>
              <a:rPr lang="es-MX" dirty="0" smtClean="0"/>
              <a:t>Es la forma en la cual se produjo la lesión. Esto es el conjunto de fuerzas y resistencias que actuaron sobre el órganos o sistema y produjeron una lesión. Unos ejemplos: Paciente masculino 34a de edad, cae de su propio Angulo de sustentación al estarse bañando, recibiendo impacto en el área occipital de la cabeza. (Esto es el mecanismo de lesión) Presenta perdida del estado de alerta de 7 min, y al recuperar esta refiere cefalea intensa 7 de 10, punzante, generalizada, que aumenta con el decúbito, presentando 2 vómitos en proyectil seguidos de somnolencia. (esta es la sintomatología de la lesión)A la exploración física, somnoliento, desorientado en tiempo y lugar, con agitación psicomotriz, Glasgow de 9, se encuentra escalde en región </a:t>
            </a:r>
            <a:r>
              <a:rPr lang="es-MX" dirty="0" err="1" smtClean="0"/>
              <a:t>occipiotemporal</a:t>
            </a:r>
            <a:r>
              <a:rPr lang="es-MX" dirty="0" smtClean="0"/>
              <a:t>, con abundante hemorragia y exposición de masa encefálica. Pupilas midriáticas con reflejo foto motor lento. Cuello y Cardiopulmonar sin alteración: SV TA 160/100 FC 110 FR 25 T 37.5 </a:t>
            </a:r>
            <a:r>
              <a:rPr lang="es-MX" dirty="0" err="1" smtClean="0"/>
              <a:t>DxTx</a:t>
            </a:r>
            <a:r>
              <a:rPr lang="es-MX" dirty="0" smtClean="0"/>
              <a:t> 87</a:t>
            </a:r>
            <a:br>
              <a:rPr lang="es-MX" dirty="0" smtClean="0"/>
            </a:br>
            <a:r>
              <a:rPr lang="es-MX" dirty="0" smtClean="0"/>
              <a:t>Por golpes ( área de contacto entre el cuerpo y el objeto extensa) </a:t>
            </a:r>
            <a:br>
              <a:rPr lang="es-MX" dirty="0" smtClean="0"/>
            </a:br>
            <a:r>
              <a:rPr lang="es-MX" dirty="0" smtClean="0"/>
              <a:t>---Producen traumatismo cerrados </a:t>
            </a:r>
            <a:br>
              <a:rPr lang="es-MX" dirty="0" smtClean="0"/>
            </a:br>
            <a:r>
              <a:rPr lang="es-MX" dirty="0" smtClean="0"/>
              <a:t>Penetrantes ( área de contacto entre el cuerpo y el objeto es pequeña) </a:t>
            </a:r>
            <a:br>
              <a:rPr lang="es-MX" dirty="0" smtClean="0"/>
            </a:br>
            <a:r>
              <a:rPr lang="es-MX" dirty="0" smtClean="0"/>
              <a:t>---Producen traumatismos abiertos </a:t>
            </a:r>
            <a:br>
              <a:rPr lang="es-MX" dirty="0" smtClean="0"/>
            </a:br>
            <a:r>
              <a:rPr lang="es-MX" dirty="0" smtClean="0"/>
              <a:t>El daño dependerá de la localización anatómica de los traumatismos</a:t>
            </a:r>
            <a:endParaRPr lang="es-MX"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dirty="0" smtClean="0"/>
              <a:t>Bases de la anatomía topográfica estructural</a:t>
            </a:r>
            <a:endParaRPr lang="es-MX" dirty="0"/>
          </a:p>
        </p:txBody>
      </p:sp>
      <p:sp>
        <p:nvSpPr>
          <p:cNvPr id="3" name="2 Marcador de contenido"/>
          <p:cNvSpPr>
            <a:spLocks noGrp="1"/>
          </p:cNvSpPr>
          <p:nvPr>
            <p:ph sz="quarter" idx="1"/>
          </p:nvPr>
        </p:nvSpPr>
        <p:spPr/>
        <p:txBody>
          <a:bodyPr>
            <a:normAutofit fontScale="92500" lnSpcReduction="10000"/>
          </a:bodyPr>
          <a:lstStyle/>
          <a:p>
            <a:r>
              <a:rPr lang="es-MX" dirty="0" smtClean="0"/>
              <a:t>Es la disciplina de la anatomía que estudia las regiones en que se divide el cuerpo humano, apreciando sobre todo las relaciones entre los órganos que contiene cada región.</a:t>
            </a:r>
          </a:p>
          <a:p>
            <a:r>
              <a:rPr lang="es-MX" dirty="0" smtClean="0"/>
              <a:t>Estudia el cuerpo humano dividido en regiones, las cuales se han organizado de la siguiente manera:</a:t>
            </a:r>
          </a:p>
          <a:p>
            <a:r>
              <a:rPr lang="es-MX" dirty="0" smtClean="0"/>
              <a:t>Cabeza</a:t>
            </a:r>
          </a:p>
          <a:p>
            <a:r>
              <a:rPr lang="es-MX" dirty="0" smtClean="0"/>
              <a:t>Cuello</a:t>
            </a:r>
          </a:p>
          <a:p>
            <a:r>
              <a:rPr lang="es-MX" dirty="0" smtClean="0"/>
              <a:t>Tórax</a:t>
            </a:r>
          </a:p>
          <a:p>
            <a:r>
              <a:rPr lang="es-MX" dirty="0" smtClean="0"/>
              <a:t>Abdomen</a:t>
            </a:r>
          </a:p>
          <a:p>
            <a:r>
              <a:rPr lang="es-MX" dirty="0" smtClean="0"/>
              <a:t>Pelvis</a:t>
            </a:r>
          </a:p>
          <a:p>
            <a:endParaRPr lang="es-MX" dirty="0" smtClean="0"/>
          </a:p>
          <a:p>
            <a:endParaRPr lang="es-MX"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sz="quarter" idx="1"/>
          </p:nvPr>
        </p:nvSpPr>
        <p:spPr>
          <a:xfrm>
            <a:off x="301752" y="260648"/>
            <a:ext cx="8503920" cy="6264696"/>
          </a:xfrm>
        </p:spPr>
        <p:txBody>
          <a:bodyPr>
            <a:normAutofit fontScale="77500" lnSpcReduction="20000"/>
          </a:bodyPr>
          <a:lstStyle/>
          <a:p>
            <a:r>
              <a:rPr lang="es-MX" dirty="0" smtClean="0"/>
              <a:t>CABEZA Cráneo Bóveda Frontal Parietal Temporal Occipital Base Etmoides Esfenoides Cara Maxilar superior Mandíbula Huesos nasales o propios de la </a:t>
            </a:r>
            <a:r>
              <a:rPr lang="es-MX" dirty="0" err="1" smtClean="0"/>
              <a:t>naríz</a:t>
            </a:r>
            <a:r>
              <a:rPr lang="es-MX" dirty="0" smtClean="0"/>
              <a:t> Cornetes Pómulo o malar Palatinos Vómer Línea imaginaria que va desde una saliente que está en la cara posterior del occipital (protuberancia occipital externa), hasta la parte media de la frente, pasando por el orificio externo del conducto auditivo.</a:t>
            </a:r>
          </a:p>
          <a:p>
            <a:r>
              <a:rPr lang="es-MX" dirty="0" smtClean="0"/>
              <a:t>CUELLO Límite superior lo establece línea imaginaria que va de la protuberancia occipital externa hasta la sínfisis </a:t>
            </a:r>
            <a:r>
              <a:rPr lang="es-MX" dirty="0" err="1" smtClean="0"/>
              <a:t>mentoniana</a:t>
            </a:r>
            <a:r>
              <a:rPr lang="es-MX" dirty="0" smtClean="0"/>
              <a:t>, pasando por el borde inferior de la mandíbula (maxilar inferior). Límite inferior lo establece una línea que va desde la unión de la clavícula y el esternón hasta la parte superior del hombro</a:t>
            </a:r>
          </a:p>
          <a:p>
            <a:r>
              <a:rPr lang="es-MX" dirty="0" smtClean="0"/>
              <a:t>TÓRAX Su límite superior es una línea imaginaria del límite inferior del cuello; su límite inferior es una circunferencia imaginaria que pasa por el apéndice xifoides, por las últimas costillas y por los últimos cartílagos costales. Cara </a:t>
            </a:r>
            <a:r>
              <a:rPr lang="es-MX" dirty="0" err="1" smtClean="0"/>
              <a:t>Anterolateral</a:t>
            </a:r>
            <a:r>
              <a:rPr lang="es-MX" dirty="0" smtClean="0"/>
              <a:t> se proyectan los Pulmones. En el lado izquierdo se encuentra la Región Precordial (zona de ubicación del corazón). Cara Posterior se encuentran las Regiones Escapulares (huesos omóplatos o escápulas con sus porciones supra e </a:t>
            </a:r>
            <a:r>
              <a:rPr lang="es-MX" dirty="0" err="1" smtClean="0"/>
              <a:t>infraespinosa</a:t>
            </a:r>
            <a:r>
              <a:rPr lang="es-MX" dirty="0" smtClean="0"/>
              <a:t>). Y las Regiones </a:t>
            </a:r>
            <a:r>
              <a:rPr lang="es-MX" dirty="0" err="1" smtClean="0"/>
              <a:t>Interescapulovertebrales</a:t>
            </a:r>
            <a:r>
              <a:rPr lang="es-MX" dirty="0" smtClean="0"/>
              <a:t> (se localizan las vértebras dorsales).</a:t>
            </a:r>
            <a:endParaRPr lang="es-MX"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sz="quarter" idx="1"/>
          </p:nvPr>
        </p:nvSpPr>
        <p:spPr>
          <a:xfrm>
            <a:off x="301752" y="404664"/>
            <a:ext cx="8503920" cy="5694384"/>
          </a:xfrm>
        </p:spPr>
        <p:txBody>
          <a:bodyPr>
            <a:normAutofit fontScale="85000" lnSpcReduction="10000"/>
          </a:bodyPr>
          <a:lstStyle/>
          <a:p>
            <a:r>
              <a:rPr lang="es-MX" dirty="0" smtClean="0"/>
              <a:t>ABDOMEN Su límite superior, es el borde inferior costal del tórax, marcado por el músculo </a:t>
            </a:r>
            <a:r>
              <a:rPr lang="es-MX" dirty="0" err="1" smtClean="0"/>
              <a:t>Diafragama</a:t>
            </a:r>
            <a:r>
              <a:rPr lang="es-MX" dirty="0" smtClean="0"/>
              <a:t>. El límite inferior, es una línea imaginaria que pasa por el borde superior del pubis y por la parte superior del hueso iliaco (cresta iliaca), hasta el borde inferior de la quinta vértebra lumbar.</a:t>
            </a:r>
          </a:p>
          <a:p>
            <a:r>
              <a:rPr lang="es-MX" dirty="0" smtClean="0"/>
              <a:t>PELVIS Se conforma por los dos Huesos Iliacos a ambos lados, su porción anterior se encuentra limitada por la sínfisis del pubis y la parte posterior por la región </a:t>
            </a:r>
            <a:r>
              <a:rPr lang="es-MX" dirty="0" err="1" smtClean="0"/>
              <a:t>sacrocoxígea</a:t>
            </a:r>
            <a:r>
              <a:rPr lang="es-MX" dirty="0" smtClean="0"/>
              <a:t>.</a:t>
            </a:r>
          </a:p>
          <a:p>
            <a:r>
              <a:rPr lang="es-MX" dirty="0" smtClean="0"/>
              <a:t>Topográficamente, la pelvis se divide en dos regiones: la pelvis mayor o (también se le puede llamar pelvis Falsa) y la pelvis menor o (pelvis Verdadera) . La pelvis mayor, con sus paredes ensanchadas es solidaria hacia adelante con la región abdominal inferior, las fosas ilíacas e hipogastrio. Contiene parte de las vísceras abdominales. La pelvis menor, la parte más estrecha del embudo, contiene la vejiga urinaria , los órganos genitales , y parte terminal del tubo digestivo (recto y ano).</a:t>
            </a:r>
          </a:p>
          <a:p>
            <a:endParaRPr lang="es-MX"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dirty="0" smtClean="0"/>
              <a:t>Bases de la fisiología por aparatos y sistemas</a:t>
            </a:r>
            <a:endParaRPr lang="es-MX" dirty="0"/>
          </a:p>
        </p:txBody>
      </p:sp>
      <p:sp>
        <p:nvSpPr>
          <p:cNvPr id="3" name="2 Marcador de contenido"/>
          <p:cNvSpPr>
            <a:spLocks noGrp="1"/>
          </p:cNvSpPr>
          <p:nvPr>
            <p:ph sz="quarter" idx="1"/>
          </p:nvPr>
        </p:nvSpPr>
        <p:spPr>
          <a:xfrm>
            <a:off x="301752" y="1527048"/>
            <a:ext cx="8503920" cy="4998296"/>
          </a:xfrm>
        </p:spPr>
        <p:txBody>
          <a:bodyPr>
            <a:normAutofit fontScale="62500" lnSpcReduction="20000"/>
          </a:bodyPr>
          <a:lstStyle/>
          <a:p>
            <a:r>
              <a:rPr lang="es-MX" dirty="0" smtClean="0"/>
              <a:t>Aparato respiratorio</a:t>
            </a:r>
          </a:p>
          <a:p>
            <a:r>
              <a:rPr lang="es-MX" dirty="0" smtClean="0"/>
              <a:t>Para que el oxígeno y el dióxido de carbono puedan intercambiarse a través de las mucosas, éstas han de estar siempre húmedas, de modo que los gases puedan disolverse en el líquido que baña a las células de estas superficies. El organismo humano ha desarrollado adaptaciones que mantienen húmedas las mucosas respiratorias y minimizan su desecación: los pulmones tienen una ubicación profunda (lo que disminuye el riesgo de deshidratación) y el aire se humedece y calienta a la temperatura corporal a su paso por las vías respiratorias superiores, y al ser espirado debe volver a pasar por éstas (lo que permite la retención de agua)antes de salir del organismo. Además de permanecer húmedas, las estructuras respiratorias implicadas en el intercambio gaseoso deben tener paredes delgadas (menos de 1 mm de grosor) para que la difusión de los gases ocurra con facilidad y rapidez, de lo contrario no sería suficiente para mantener la vida. Los millones de cilios que tapizan la mucosa respiratoria de las vías respiratorias altas y de la tráquea y bronquios se mueven constantemente en una sola dirección: baten el moco (que atrapa impurezas) producido a diario hacia la faringe, donde es expulsado al exterior (ej. tos productiva) o deglutido. El humo del tabaco paraliza el movimiento ciliar y, como consecuencia, se produce una acumulación de moco que da lugar a la típica tos del fumador, un reflejo cuyo objetivo es expulsar dicho moco.</a:t>
            </a:r>
            <a:endParaRPr lang="es-MX"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sz="quarter" idx="1"/>
          </p:nvPr>
        </p:nvSpPr>
        <p:spPr>
          <a:xfrm>
            <a:off x="395536" y="332656"/>
            <a:ext cx="8503920" cy="5766392"/>
          </a:xfrm>
        </p:spPr>
        <p:txBody>
          <a:bodyPr>
            <a:normAutofit lnSpcReduction="10000"/>
          </a:bodyPr>
          <a:lstStyle/>
          <a:p>
            <a:r>
              <a:rPr lang="es-MX" dirty="0" smtClean="0"/>
              <a:t>Aparato urinario:</a:t>
            </a:r>
          </a:p>
          <a:p>
            <a:r>
              <a:rPr lang="es-MX" dirty="0" smtClean="0"/>
              <a:t>Excreción de desechos metabólicos Los principales productos de desecho obtenidos del metabolismo celular son el exceso de agua, el dióxido de carbono y los residuos nitrogenados (amoníaco, ácido úrico y urea principalmente). Parte del exceso de agua se excreta en forma de vapor de agua mediante la respiración (unos 400 ml diarios en un adulto </a:t>
            </a:r>
            <a:r>
              <a:rPr lang="es-MX" dirty="0" err="1" smtClean="0"/>
              <a:t>eupnéico</a:t>
            </a:r>
            <a:r>
              <a:rPr lang="es-MX" dirty="0" smtClean="0"/>
              <a:t>) y mediante la transpiración y el sudor (también unos 400 ml diarios en un adulto </a:t>
            </a:r>
            <a:r>
              <a:rPr lang="es-MX" dirty="0" err="1" smtClean="0"/>
              <a:t>afebril</a:t>
            </a:r>
            <a:r>
              <a:rPr lang="es-MX" dirty="0" smtClean="0"/>
              <a:t> y sin diaforesis), pero en su gran mayoría es eliminada durante la diuresis (aproximadamente 1500 ml diarios en un adulto sano). El dióxido de carbono es eliminado exclusivamente por el aparato respiratorio. </a:t>
            </a:r>
            <a:endParaRPr lang="es-MX"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sz="quarter" idx="1"/>
          </p:nvPr>
        </p:nvSpPr>
        <p:spPr>
          <a:xfrm>
            <a:off x="301752" y="260648"/>
            <a:ext cx="8503920" cy="5838400"/>
          </a:xfrm>
        </p:spPr>
        <p:txBody>
          <a:bodyPr>
            <a:normAutofit fontScale="77500" lnSpcReduction="20000"/>
          </a:bodyPr>
          <a:lstStyle/>
          <a:p>
            <a:endParaRPr lang="es-MX" dirty="0" smtClean="0"/>
          </a:p>
          <a:p>
            <a:r>
              <a:rPr lang="es-MX" smtClean="0"/>
              <a:t>El </a:t>
            </a:r>
            <a:r>
              <a:rPr lang="es-MX" dirty="0" smtClean="0"/>
              <a:t>sistema </a:t>
            </a:r>
            <a:r>
              <a:rPr lang="es-MX" smtClean="0"/>
              <a:t>digestivo </a:t>
            </a:r>
          </a:p>
          <a:p>
            <a:r>
              <a:rPr lang="es-MX" smtClean="0"/>
              <a:t>consta</a:t>
            </a:r>
            <a:r>
              <a:rPr lang="es-MX" dirty="0" smtClean="0"/>
              <a:t>, anatómicamente, de boca, faringe, esófago, estómago, intestino delgado, intestino grueso, recto y ano, hígado y vesícula biliar, páncreas.</a:t>
            </a:r>
            <a:br>
              <a:rPr lang="es-MX" dirty="0" smtClean="0"/>
            </a:br>
            <a:r>
              <a:rPr lang="es-MX" dirty="0" smtClean="0"/>
              <a:t/>
            </a:r>
            <a:br>
              <a:rPr lang="es-MX" dirty="0" smtClean="0"/>
            </a:br>
            <a:r>
              <a:rPr lang="es-MX" dirty="0" smtClean="0"/>
              <a:t>La boca consta de: dientes, paladar, lengua, glándulas salivares.</a:t>
            </a:r>
            <a:br>
              <a:rPr lang="es-MX" dirty="0" smtClean="0"/>
            </a:br>
            <a:r>
              <a:rPr lang="es-MX" dirty="0" smtClean="0"/>
              <a:t/>
            </a:r>
            <a:br>
              <a:rPr lang="es-MX" dirty="0" smtClean="0"/>
            </a:br>
            <a:r>
              <a:rPr lang="es-MX" dirty="0" smtClean="0"/>
              <a:t>El esófago de: tercio superior (músculo esquelético), tercio medio (músculo esquelético y liso) y tercio inferior (músculo liso).</a:t>
            </a:r>
            <a:br>
              <a:rPr lang="es-MX" dirty="0" smtClean="0"/>
            </a:br>
            <a:r>
              <a:rPr lang="es-MX" dirty="0" smtClean="0"/>
              <a:t/>
            </a:r>
            <a:br>
              <a:rPr lang="es-MX" dirty="0" smtClean="0"/>
            </a:br>
            <a:r>
              <a:rPr lang="es-MX" dirty="0" smtClean="0"/>
              <a:t>El estómago de: </a:t>
            </a:r>
            <a:r>
              <a:rPr lang="es-MX" dirty="0" err="1" smtClean="0"/>
              <a:t>fundus</a:t>
            </a:r>
            <a:r>
              <a:rPr lang="es-MX" dirty="0" smtClean="0"/>
              <a:t>, </a:t>
            </a:r>
            <a:r>
              <a:rPr lang="es-MX" dirty="0" err="1" smtClean="0"/>
              <a:t>esfinter</a:t>
            </a:r>
            <a:r>
              <a:rPr lang="es-MX" dirty="0" smtClean="0"/>
              <a:t> del cardias, cuerpo, </a:t>
            </a:r>
            <a:r>
              <a:rPr lang="es-MX" dirty="0" err="1" smtClean="0"/>
              <a:t>esfinter</a:t>
            </a:r>
            <a:r>
              <a:rPr lang="es-MX" dirty="0" smtClean="0"/>
              <a:t> pilórico, porción pilórica.</a:t>
            </a:r>
            <a:br>
              <a:rPr lang="es-MX" dirty="0" smtClean="0"/>
            </a:br>
            <a:r>
              <a:rPr lang="es-MX" dirty="0" smtClean="0"/>
              <a:t/>
            </a:r>
            <a:br>
              <a:rPr lang="es-MX" dirty="0" smtClean="0"/>
            </a:br>
            <a:r>
              <a:rPr lang="es-MX" dirty="0" smtClean="0"/>
              <a:t>El intestino consta de: delgado y grueso. El intestino delgado de: duodeno, yeyuno, íleon, válvula ileocecal y el intestino grueso de: porción ascendente, transverso, descendente, pélvico o </a:t>
            </a:r>
            <a:r>
              <a:rPr lang="es-MX" dirty="0" err="1" smtClean="0"/>
              <a:t>sigmoide</a:t>
            </a:r>
            <a:r>
              <a:rPr lang="es-MX" dirty="0" smtClean="0"/>
              <a:t>, ciego, apéndice.</a:t>
            </a:r>
            <a:br>
              <a:rPr lang="es-MX" dirty="0" smtClean="0"/>
            </a:br>
            <a:r>
              <a:rPr lang="es-MX" dirty="0" smtClean="0"/>
              <a:t>El colédoco es parte de la vesícula biliar. El conducto pancreático y el </a:t>
            </a:r>
            <a:r>
              <a:rPr lang="es-MX" dirty="0" err="1" smtClean="0"/>
              <a:t>esfinter</a:t>
            </a:r>
            <a:r>
              <a:rPr lang="es-MX" dirty="0" smtClean="0"/>
              <a:t> de </a:t>
            </a:r>
            <a:r>
              <a:rPr lang="es-MX" dirty="0" err="1" smtClean="0"/>
              <a:t>Oddi</a:t>
            </a:r>
            <a:r>
              <a:rPr lang="es-MX" dirty="0" smtClean="0"/>
              <a:t> pertenecen al páncreas. de </a:t>
            </a:r>
            <a:r>
              <a:rPr lang="es-MX" dirty="0" err="1" smtClean="0"/>
              <a:t>Oddi</a:t>
            </a:r>
            <a:r>
              <a:rPr lang="es-MX" dirty="0" smtClean="0"/>
              <a:t>.</a:t>
            </a: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Historia de la atención pre hospitalaria</a:t>
            </a:r>
            <a:endParaRPr lang="es-ES" dirty="0"/>
          </a:p>
        </p:txBody>
      </p:sp>
      <p:sp>
        <p:nvSpPr>
          <p:cNvPr id="3" name="2 Marcador de contenido"/>
          <p:cNvSpPr>
            <a:spLocks noGrp="1"/>
          </p:cNvSpPr>
          <p:nvPr>
            <p:ph sz="quarter" idx="1"/>
          </p:nvPr>
        </p:nvSpPr>
        <p:spPr/>
        <p:txBody>
          <a:bodyPr>
            <a:noAutofit/>
          </a:bodyPr>
          <a:lstStyle/>
          <a:p>
            <a:r>
              <a:rPr lang="es-MX" sz="1600" dirty="0" smtClean="0">
                <a:latin typeface="Arial" pitchFamily="34" charset="0"/>
                <a:cs typeface="Arial" pitchFamily="34" charset="0"/>
              </a:rPr>
              <a:t>En 1797 Jean Dominique </a:t>
            </a:r>
            <a:r>
              <a:rPr lang="es-MX" sz="1600" dirty="0" err="1" smtClean="0">
                <a:latin typeface="Arial" pitchFamily="34" charset="0"/>
                <a:cs typeface="Arial" pitchFamily="34" charset="0"/>
              </a:rPr>
              <a:t>Larrey</a:t>
            </a:r>
            <a:r>
              <a:rPr lang="es-MX" sz="1600" dirty="0" smtClean="0">
                <a:latin typeface="Arial" pitchFamily="34" charset="0"/>
                <a:cs typeface="Arial" pitchFamily="34" charset="0"/>
              </a:rPr>
              <a:t> Diseña el TRIAGE y el transporte de Heridos.</a:t>
            </a:r>
          </a:p>
          <a:p>
            <a:r>
              <a:rPr lang="es-MX" sz="1600" dirty="0" smtClean="0">
                <a:latin typeface="Arial" pitchFamily="34" charset="0"/>
                <a:cs typeface="Arial" pitchFamily="34" charset="0"/>
              </a:rPr>
              <a:t>En 1862 </a:t>
            </a:r>
            <a:r>
              <a:rPr lang="es-MX" sz="1600" dirty="0" err="1" smtClean="0">
                <a:latin typeface="Arial" pitchFamily="34" charset="0"/>
                <a:cs typeface="Arial" pitchFamily="34" charset="0"/>
              </a:rPr>
              <a:t>Jhon</a:t>
            </a:r>
            <a:r>
              <a:rPr lang="es-MX" sz="1600" dirty="0" smtClean="0">
                <a:latin typeface="Arial" pitchFamily="34" charset="0"/>
                <a:cs typeface="Arial" pitchFamily="34" charset="0"/>
              </a:rPr>
              <a:t> </a:t>
            </a:r>
            <a:r>
              <a:rPr lang="es-MX" sz="1600" dirty="0" err="1" smtClean="0">
                <a:latin typeface="Arial" pitchFamily="34" charset="0"/>
                <a:cs typeface="Arial" pitchFamily="34" charset="0"/>
              </a:rPr>
              <a:t>Letterman</a:t>
            </a:r>
            <a:r>
              <a:rPr lang="es-MX" sz="1600" dirty="0" smtClean="0">
                <a:latin typeface="Arial" pitchFamily="34" charset="0"/>
                <a:cs typeface="Arial" pitchFamily="34" charset="0"/>
              </a:rPr>
              <a:t> Mejora el sistema con una ambulancia Con un sargento a caballo y 2 camillas dentro del carruaje.</a:t>
            </a:r>
          </a:p>
          <a:p>
            <a:r>
              <a:rPr lang="es-MX" sz="1600" dirty="0" smtClean="0">
                <a:latin typeface="Arial" pitchFamily="34" charset="0"/>
                <a:cs typeface="Arial" pitchFamily="34" charset="0"/>
              </a:rPr>
              <a:t>En 1862 Avance Importante en la fijación de las fracturas femorales</a:t>
            </a:r>
          </a:p>
          <a:p>
            <a:r>
              <a:rPr lang="fr-FR" sz="1600" dirty="0" smtClean="0">
                <a:latin typeface="Arial" pitchFamily="34" charset="0"/>
                <a:cs typeface="Arial" pitchFamily="34" charset="0"/>
              </a:rPr>
              <a:t>En 1867 Jean Henry Dunant créa la Cruz roja.</a:t>
            </a:r>
          </a:p>
          <a:p>
            <a:r>
              <a:rPr lang="es-MX" sz="1600" dirty="0" smtClean="0">
                <a:latin typeface="Arial" pitchFamily="34" charset="0"/>
                <a:cs typeface="Arial" pitchFamily="34" charset="0"/>
              </a:rPr>
              <a:t>En 1870 Se usa por primera vez el medio aéreo.</a:t>
            </a:r>
          </a:p>
          <a:p>
            <a:r>
              <a:rPr lang="es-MX" sz="1600" dirty="0" smtClean="0">
                <a:latin typeface="Arial" pitchFamily="34" charset="0"/>
                <a:cs typeface="Arial" pitchFamily="34" charset="0"/>
              </a:rPr>
              <a:t>En 1910 Primeras pruebas de traslado en aeroplano en Francia</a:t>
            </a:r>
          </a:p>
          <a:p>
            <a:r>
              <a:rPr lang="es-MX" sz="1600" dirty="0" smtClean="0">
                <a:latin typeface="Arial" pitchFamily="34" charset="0"/>
                <a:cs typeface="Arial" pitchFamily="34" charset="0"/>
              </a:rPr>
              <a:t>En 1944 Durante la segunda Guerra mundial mejoran los sistemas de ambulancias.</a:t>
            </a:r>
          </a:p>
          <a:p>
            <a:r>
              <a:rPr lang="es-MX" sz="1600" dirty="0" smtClean="0">
                <a:latin typeface="Arial" pitchFamily="34" charset="0"/>
                <a:cs typeface="Arial" pitchFamily="34" charset="0"/>
              </a:rPr>
              <a:t>En 1956 </a:t>
            </a:r>
            <a:r>
              <a:rPr lang="es-MX" sz="1600" dirty="0" err="1" smtClean="0">
                <a:latin typeface="Arial" pitchFamily="34" charset="0"/>
                <a:cs typeface="Arial" pitchFamily="34" charset="0"/>
              </a:rPr>
              <a:t>Safar</a:t>
            </a:r>
            <a:r>
              <a:rPr lang="es-MX" sz="1600" dirty="0" smtClean="0">
                <a:latin typeface="Arial" pitchFamily="34" charset="0"/>
                <a:cs typeface="Arial" pitchFamily="34" charset="0"/>
              </a:rPr>
              <a:t> y </a:t>
            </a:r>
            <a:r>
              <a:rPr lang="es-MX" sz="1600" dirty="0" err="1" smtClean="0">
                <a:latin typeface="Arial" pitchFamily="34" charset="0"/>
                <a:cs typeface="Arial" pitchFamily="34" charset="0"/>
              </a:rPr>
              <a:t>Elan</a:t>
            </a:r>
            <a:r>
              <a:rPr lang="es-MX" sz="1600" dirty="0" smtClean="0">
                <a:latin typeface="Arial" pitchFamily="34" charset="0"/>
                <a:cs typeface="Arial" pitchFamily="34" charset="0"/>
              </a:rPr>
              <a:t> perfeccionan las técnicas de reanimación.</a:t>
            </a:r>
          </a:p>
          <a:p>
            <a:r>
              <a:rPr lang="es-MX" sz="1600" dirty="0" smtClean="0">
                <a:latin typeface="Arial" pitchFamily="34" charset="0"/>
                <a:cs typeface="Arial" pitchFamily="34" charset="0"/>
              </a:rPr>
              <a:t>En 1959 Desarrollo del primer desfibrilador.</a:t>
            </a:r>
          </a:p>
          <a:p>
            <a:r>
              <a:rPr lang="es-MX" sz="1600" dirty="0" smtClean="0">
                <a:latin typeface="Arial" pitchFamily="34" charset="0"/>
                <a:cs typeface="Arial" pitchFamily="34" charset="0"/>
              </a:rPr>
              <a:t>En 1959 El interés Mundial de países como Francia URSS, Alemania e Italia comienzan a estructurar sus sistemas de Atención </a:t>
            </a:r>
            <a:r>
              <a:rPr lang="es-MX" sz="1600" dirty="0" err="1" smtClean="0">
                <a:latin typeface="Arial" pitchFamily="34" charset="0"/>
                <a:cs typeface="Arial" pitchFamily="34" charset="0"/>
              </a:rPr>
              <a:t>Prehospitalaria</a:t>
            </a:r>
            <a:r>
              <a:rPr lang="es-MX" sz="1600" dirty="0" smtClean="0">
                <a:latin typeface="Arial" pitchFamily="34" charset="0"/>
                <a:cs typeface="Arial" pitchFamily="34" charset="0"/>
              </a:rPr>
              <a:t> SAMU Francia. </a:t>
            </a:r>
          </a:p>
          <a:p>
            <a:r>
              <a:rPr lang="es-MX" sz="1600" dirty="0" smtClean="0">
                <a:latin typeface="Arial" pitchFamily="34" charset="0"/>
                <a:cs typeface="Arial" pitchFamily="34" charset="0"/>
              </a:rPr>
              <a:t>En 1979 Dr. Gustavo </a:t>
            </a:r>
            <a:r>
              <a:rPr lang="es-MX" sz="1600" dirty="0" err="1" smtClean="0">
                <a:latin typeface="Arial" pitchFamily="34" charset="0"/>
                <a:cs typeface="Arial" pitchFamily="34" charset="0"/>
              </a:rPr>
              <a:t>Baez</a:t>
            </a:r>
            <a:r>
              <a:rPr lang="es-MX" sz="1600" dirty="0" smtClean="0">
                <a:latin typeface="Arial" pitchFamily="34" charset="0"/>
                <a:cs typeface="Arial" pitchFamily="34" charset="0"/>
              </a:rPr>
              <a:t> Cirujano de la Cruz Roja Mexicana intenta comenzar un Programa de entrenamiento “Sin Éxito”.</a:t>
            </a:r>
          </a:p>
          <a:p>
            <a:r>
              <a:rPr lang="es-MX" sz="1600" dirty="0" smtClean="0">
                <a:latin typeface="Arial" pitchFamily="34" charset="0"/>
                <a:cs typeface="Arial" pitchFamily="34" charset="0"/>
              </a:rPr>
              <a:t>En 1981 </a:t>
            </a:r>
            <a:r>
              <a:rPr lang="es-MX" sz="1600" dirty="0" err="1" smtClean="0">
                <a:latin typeface="Arial" pitchFamily="34" charset="0"/>
                <a:cs typeface="Arial" pitchFamily="34" charset="0"/>
              </a:rPr>
              <a:t>Dres</a:t>
            </a:r>
            <a:r>
              <a:rPr lang="es-MX" sz="1600" dirty="0" smtClean="0">
                <a:latin typeface="Arial" pitchFamily="34" charset="0"/>
                <a:cs typeface="Arial" pitchFamily="34" charset="0"/>
              </a:rPr>
              <a:t>. </a:t>
            </a:r>
            <a:r>
              <a:rPr lang="es-MX" sz="1600" dirty="0" err="1" smtClean="0">
                <a:latin typeface="Arial" pitchFamily="34" charset="0"/>
                <a:cs typeface="Arial" pitchFamily="34" charset="0"/>
              </a:rPr>
              <a:t>Griffe</a:t>
            </a:r>
            <a:r>
              <a:rPr lang="es-MX" sz="1600" dirty="0" smtClean="0">
                <a:latin typeface="Arial" pitchFamily="34" charset="0"/>
                <a:cs typeface="Arial" pitchFamily="34" charset="0"/>
              </a:rPr>
              <a:t> y </a:t>
            </a:r>
            <a:r>
              <a:rPr lang="es-MX" sz="1600" dirty="0" err="1" smtClean="0">
                <a:latin typeface="Arial" pitchFamily="34" charset="0"/>
                <a:cs typeface="Arial" pitchFamily="34" charset="0"/>
              </a:rPr>
              <a:t>Zamudio</a:t>
            </a:r>
            <a:r>
              <a:rPr lang="es-MX" sz="1600" dirty="0" smtClean="0">
                <a:latin typeface="Arial" pitchFamily="34" charset="0"/>
                <a:cs typeface="Arial" pitchFamily="34" charset="0"/>
              </a:rPr>
              <a:t> retoman el tema y crean la Escuela Formal de Técnicos en Urgencias Medicas.</a:t>
            </a:r>
          </a:p>
          <a:p>
            <a:r>
              <a:rPr lang="es-MX" sz="1600" dirty="0" smtClean="0">
                <a:latin typeface="Arial" pitchFamily="34" charset="0"/>
                <a:cs typeface="Arial" pitchFamily="34" charset="0"/>
              </a:rPr>
              <a:t>En 1981 República Dominica constaba con sus avances y crea el primer Curso EMT.</a:t>
            </a:r>
            <a:endParaRPr lang="es-ES" sz="16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Sistema nacional de salud</a:t>
            </a:r>
            <a:endParaRPr lang="es-ES" dirty="0"/>
          </a:p>
        </p:txBody>
      </p:sp>
      <p:sp>
        <p:nvSpPr>
          <p:cNvPr id="3" name="2 Marcador de contenido"/>
          <p:cNvSpPr>
            <a:spLocks noGrp="1"/>
          </p:cNvSpPr>
          <p:nvPr>
            <p:ph sz="quarter" idx="1"/>
          </p:nvPr>
        </p:nvSpPr>
        <p:spPr/>
        <p:txBody>
          <a:bodyPr>
            <a:normAutofit/>
          </a:bodyPr>
          <a:lstStyle/>
          <a:p>
            <a:r>
              <a:rPr lang="es-ES" sz="1400" dirty="0" smtClean="0">
                <a:ln w="12700">
                  <a:noFill/>
                  <a:prstDash val="solid"/>
                </a:ln>
                <a:solidFill>
                  <a:sysClr val="windowText" lastClr="000000"/>
                </a:solidFill>
                <a:latin typeface="Arial" pitchFamily="34" charset="0"/>
                <a:cs typeface="Arial" pitchFamily="34" charset="0"/>
              </a:rPr>
              <a:t>El sector publico comprende a las instituciones de seguridad social como:</a:t>
            </a:r>
          </a:p>
          <a:p>
            <a:r>
              <a:rPr lang="es-ES" sz="1400" dirty="0" smtClean="0">
                <a:ln w="12700">
                  <a:noFill/>
                  <a:prstDash val="solid"/>
                </a:ln>
                <a:solidFill>
                  <a:sysClr val="windowText" lastClr="000000"/>
                </a:solidFill>
                <a:latin typeface="Arial" pitchFamily="34" charset="0"/>
                <a:cs typeface="Arial" pitchFamily="34" charset="0"/>
              </a:rPr>
              <a:t>IMSS,ISSSTE,PEMEX, SEDENA, SEMAR, los cuales prestan sus servicios a los trabajadores del sector formal de la economía y a las instituciones</a:t>
            </a:r>
          </a:p>
          <a:p>
            <a:r>
              <a:rPr lang="es-ES" sz="1400" dirty="0" smtClean="0">
                <a:ln w="17780" cmpd="sng">
                  <a:noFill/>
                  <a:prstDash val="solid"/>
                  <a:miter lim="800000"/>
                </a:ln>
                <a:solidFill>
                  <a:sysClr val="windowText" lastClr="000000"/>
                </a:solidFill>
                <a:latin typeface="Arial" pitchFamily="34" charset="0"/>
                <a:cs typeface="Arial" pitchFamily="34" charset="0"/>
              </a:rPr>
              <a:t>Sector privado:</a:t>
            </a:r>
          </a:p>
          <a:p>
            <a:r>
              <a:rPr lang="es-ES" sz="1400" dirty="0" smtClean="0">
                <a:ln w="17780" cmpd="sng">
                  <a:noFill/>
                  <a:prstDash val="solid"/>
                  <a:miter lim="800000"/>
                </a:ln>
                <a:solidFill>
                  <a:sysClr val="windowText" lastClr="000000"/>
                </a:solidFill>
                <a:latin typeface="Arial" pitchFamily="34" charset="0"/>
                <a:cs typeface="Arial" pitchFamily="34" charset="0"/>
              </a:rPr>
              <a:t> Este presta sus servicios a la población con capacidad de pago. </a:t>
            </a:r>
          </a:p>
          <a:p>
            <a:r>
              <a:rPr lang="es-ES" sz="1400" cap="none" spc="0" dirty="0" smtClean="0">
                <a:ln w="17780" cmpd="sng">
                  <a:noFill/>
                  <a:prstDash val="solid"/>
                  <a:miter lim="800000"/>
                </a:ln>
                <a:solidFill>
                  <a:sysClr val="windowText" lastClr="000000"/>
                </a:solidFill>
              </a:rPr>
              <a:t>El financiamiento de las instituciones de </a:t>
            </a:r>
            <a:r>
              <a:rPr lang="es-ES" sz="1400" dirty="0" smtClean="0">
                <a:ln w="17780" cmpd="sng">
                  <a:noFill/>
                  <a:prstDash val="solid"/>
                  <a:miter lim="800000"/>
                </a:ln>
                <a:solidFill>
                  <a:sysClr val="windowText" lastClr="000000"/>
                </a:solidFill>
              </a:rPr>
              <a:t>Seguridad social proviene de 3 fuentes :Contribuciones gubernamentales, </a:t>
            </a:r>
            <a:r>
              <a:rPr lang="es-ES" sz="1400" cap="none" spc="0" dirty="0" smtClean="0">
                <a:ln w="17780" cmpd="sng">
                  <a:noFill/>
                  <a:prstDash val="solid"/>
                  <a:miter lim="800000"/>
                </a:ln>
                <a:solidFill>
                  <a:sysClr val="windowText" lastClr="000000"/>
                </a:solidFill>
              </a:rPr>
              <a:t>Contribuciones de empleados, Estas instituciones prestan sus servicios en sus propias </a:t>
            </a:r>
            <a:r>
              <a:rPr lang="es-ES" sz="1400" dirty="0" smtClean="0">
                <a:ln w="17780" cmpd="sng">
                  <a:noFill/>
                  <a:prstDash val="solid"/>
                  <a:miter lim="800000"/>
                </a:ln>
                <a:solidFill>
                  <a:sysClr val="windowText" lastClr="000000"/>
                </a:solidFill>
              </a:rPr>
              <a:t>Instalaciones y con su propio personal</a:t>
            </a:r>
          </a:p>
          <a:p>
            <a:r>
              <a:rPr lang="es-ES" sz="1400" dirty="0" smtClean="0"/>
              <a:t>De acuerdo con el artículo 4° de la Constitución Política de los Estados Unidos México, la protección de la salud es un derecho de todos los mexicanos. Sin embargo, no todos han podi­do ejercer de manera efectiva este derecho. El sistema mexicano de salud ofrece beneficios en salud muy di­ferentes dependiendo de la población de que se trate. </a:t>
            </a:r>
          </a:p>
          <a:p>
            <a:r>
              <a:rPr lang="es-ES" sz="1400" dirty="0" smtClean="0">
                <a:ln w="17780" cmpd="sng">
                  <a:noFill/>
                  <a:prstDash val="solid"/>
                  <a:miter lim="800000"/>
                </a:ln>
                <a:solidFill>
                  <a:sysClr val="windowText" lastClr="000000"/>
                </a:solidFill>
              </a:rPr>
              <a:t>Objetivo: </a:t>
            </a:r>
            <a:r>
              <a:rPr lang="es-ES" sz="1400" dirty="0" smtClean="0"/>
              <a:t>Integrar los diversos servicios de salud existentes en el territorio mexicano bajo la coordinación de la Secretaría de Salud, para brindar éste servicio a la población mexicana.</a:t>
            </a:r>
          </a:p>
          <a:p>
            <a:r>
              <a:rPr lang="es-ES" sz="1400" dirty="0" smtClean="0"/>
              <a:t>En el país hay tres distintos grupos de beneficiarios de las instituciones de salud:</a:t>
            </a:r>
          </a:p>
          <a:p>
            <a:r>
              <a:rPr lang="es-ES" sz="1400" dirty="0" smtClean="0"/>
              <a:t>Los trabajadores asalariados, los jubilados y sus familias, los auto empleados, trabajadores del sector infor­mal, desempleados y personas que se encuentran fuera del mercado de trabajo, y sus familias, y a población con capacidad de pago. </a:t>
            </a:r>
          </a:p>
          <a:p>
            <a:endParaRPr lang="es-ES" sz="1400" dirty="0" smtClean="0">
              <a:ln w="17780" cmpd="sng">
                <a:noFill/>
                <a:prstDash val="solid"/>
                <a:miter lim="800000"/>
              </a:ln>
              <a:solidFill>
                <a:sysClr val="windowText" lastClr="000000"/>
              </a:solidFill>
            </a:endParaRPr>
          </a:p>
          <a:p>
            <a:pPr algn="ctr"/>
            <a:endParaRPr lang="es-ES" sz="1400" dirty="0" smtClean="0">
              <a:ln w="17780" cmpd="sng">
                <a:noFill/>
                <a:prstDash val="solid"/>
                <a:miter lim="800000"/>
              </a:ln>
              <a:solidFill>
                <a:sysClr val="windowText" lastClr="000000"/>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SISTEMA DE ATENCIÓN MÉDICA DE URGENCIAS</a:t>
            </a:r>
            <a:endParaRPr lang="es-ES" dirty="0"/>
          </a:p>
        </p:txBody>
      </p:sp>
      <p:sp>
        <p:nvSpPr>
          <p:cNvPr id="3" name="2 Marcador de contenido"/>
          <p:cNvSpPr>
            <a:spLocks noGrp="1"/>
          </p:cNvSpPr>
          <p:nvPr>
            <p:ph sz="quarter" idx="1"/>
          </p:nvPr>
        </p:nvSpPr>
        <p:spPr/>
        <p:txBody>
          <a:bodyPr>
            <a:normAutofit fontScale="92500" lnSpcReduction="10000"/>
          </a:bodyPr>
          <a:lstStyle/>
          <a:p>
            <a:r>
              <a:rPr lang="es-MX" b="1" dirty="0"/>
              <a:t>OBJETIVOS.</a:t>
            </a:r>
            <a:endParaRPr lang="es-ES" dirty="0"/>
          </a:p>
          <a:p>
            <a:pPr lvl="0"/>
            <a:r>
              <a:rPr lang="es-MX" dirty="0" smtClean="0"/>
              <a:t>Coordinar </a:t>
            </a:r>
            <a:r>
              <a:rPr lang="es-MX" dirty="0"/>
              <a:t>la atención médica de urgencias a través del  Centro Regulador de Urgencias Médicas (CRUM).</a:t>
            </a:r>
            <a:endParaRPr lang="es-ES" dirty="0"/>
          </a:p>
          <a:p>
            <a:pPr lvl="0"/>
            <a:r>
              <a:rPr lang="es-MX" dirty="0"/>
              <a:t>Coordinar el traslado de los pacientes graves a un hospital idóneo, en las mejores condiciones y en el menor tiempo posible.</a:t>
            </a:r>
            <a:endParaRPr lang="es-ES" dirty="0"/>
          </a:p>
          <a:p>
            <a:pPr lvl="0"/>
            <a:r>
              <a:rPr lang="es-MX" dirty="0"/>
              <a:t>Coordinar la referencia del paciente al hospital definitivo en las mejores condiciones y en el menor tiempo posible.</a:t>
            </a:r>
            <a:endParaRPr lang="es-ES" dirty="0"/>
          </a:p>
          <a:p>
            <a:pPr lvl="0"/>
            <a:r>
              <a:rPr lang="es-MX" dirty="0"/>
              <a:t>Disminuir el riesgo de sufrir daños irreversibles a la salud de los pacientes que requieran atención médica de urgencias</a:t>
            </a:r>
            <a:r>
              <a:rPr lang="es-MX" dirty="0" smtClean="0"/>
              <a:t>.</a:t>
            </a:r>
          </a:p>
          <a:p>
            <a:pPr lvl="0"/>
            <a:endParaRPr lang="es-ES" dirty="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8229600" cy="5649491"/>
          </a:xfrm>
        </p:spPr>
        <p:txBody>
          <a:bodyPr/>
          <a:lstStyle/>
          <a:p>
            <a:pPr algn="ctr">
              <a:buNone/>
            </a:pPr>
            <a:r>
              <a:rPr lang="es-ES" dirty="0" smtClean="0"/>
              <a:t>SIUM</a:t>
            </a:r>
          </a:p>
          <a:p>
            <a:pPr algn="ctr"/>
            <a:endParaRPr lang="es-ES" sz="2400" dirty="0" smtClean="0"/>
          </a:p>
          <a:p>
            <a:pPr>
              <a:buNone/>
            </a:pPr>
            <a:r>
              <a:rPr lang="es-ES" sz="2400" dirty="0" smtClean="0"/>
              <a:t>	Integración de instituciones	convenio de colaboración</a:t>
            </a:r>
          </a:p>
          <a:p>
            <a:pPr>
              <a:buNone/>
            </a:pPr>
            <a:endParaRPr lang="es-ES" sz="2400" dirty="0"/>
          </a:p>
          <a:p>
            <a:pPr>
              <a:buNone/>
            </a:pPr>
            <a:endParaRPr lang="es-ES" sz="2400" dirty="0" smtClean="0"/>
          </a:p>
          <a:p>
            <a:pPr>
              <a:buNone/>
            </a:pPr>
            <a:r>
              <a:rPr lang="es-ES" sz="2400" dirty="0" smtClean="0"/>
              <a:t>			             IMSS		Hospital general</a:t>
            </a:r>
          </a:p>
          <a:p>
            <a:pPr>
              <a:buNone/>
            </a:pPr>
            <a:r>
              <a:rPr lang="es-ES" sz="2400" dirty="0" smtClean="0"/>
              <a:t>			             ISSTE		Hospital infantil</a:t>
            </a:r>
          </a:p>
          <a:p>
            <a:pPr>
              <a:buNone/>
            </a:pPr>
            <a:r>
              <a:rPr lang="es-ES" sz="2400" dirty="0" smtClean="0"/>
              <a:t>			             SSA</a:t>
            </a:r>
          </a:p>
          <a:p>
            <a:pPr>
              <a:buNone/>
            </a:pPr>
            <a:r>
              <a:rPr lang="es-ES" sz="2400" dirty="0" smtClean="0"/>
              <a:t>	         	</a:t>
            </a:r>
            <a:r>
              <a:rPr lang="es-ES" sz="2400" dirty="0"/>
              <a:t> </a:t>
            </a:r>
            <a:r>
              <a:rPr lang="es-ES" sz="2400" dirty="0" smtClean="0"/>
              <a:t>           SSGD</a:t>
            </a:r>
          </a:p>
          <a:p>
            <a:pPr>
              <a:buNone/>
            </a:pPr>
            <a:endParaRPr lang="es-ES" sz="1800" dirty="0"/>
          </a:p>
        </p:txBody>
      </p:sp>
    </p:spTree>
    <p:extLst>
      <p:ext uri="{BB962C8B-B14F-4D97-AF65-F5344CB8AC3E}">
        <p14:creationId xmlns:p14="http://schemas.microsoft.com/office/powerpoint/2010/main" val="3832607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188640"/>
            <a:ext cx="8534400" cy="798912"/>
          </a:xfrm>
        </p:spPr>
        <p:txBody>
          <a:bodyPr>
            <a:noAutofit/>
          </a:bodyPr>
          <a:lstStyle/>
          <a:p>
            <a:r>
              <a:rPr lang="es-MX" sz="1600" spc="300" dirty="0" smtClean="0">
                <a:ln w="11430" cmpd="sng">
                  <a:noFill/>
                  <a:prstDash val="solid"/>
                  <a:miter lim="800000"/>
                </a:ln>
                <a:solidFill>
                  <a:sysClr val="windowText" lastClr="000000"/>
                </a:solidFill>
                <a:effectLst/>
                <a:cs typeface="Arial" pitchFamily="34" charset="0"/>
              </a:rPr>
              <a:t>Fases, niveles y estructura de la atención medica de urgencias pre hospitalarias</a:t>
            </a:r>
            <a:endParaRPr lang="es-ES" sz="1600" dirty="0">
              <a:ln w="11430" cmpd="sng">
                <a:noFill/>
                <a:prstDash val="solid"/>
                <a:miter lim="800000"/>
              </a:ln>
              <a:solidFill>
                <a:sysClr val="windowText" lastClr="000000"/>
              </a:solidFill>
              <a:effectLst/>
              <a:cs typeface="Arial" pitchFamily="34" charset="0"/>
            </a:endParaRPr>
          </a:p>
        </p:txBody>
      </p:sp>
      <p:sp>
        <p:nvSpPr>
          <p:cNvPr id="3" name="2 Marcador de contenido"/>
          <p:cNvSpPr>
            <a:spLocks noGrp="1"/>
          </p:cNvSpPr>
          <p:nvPr>
            <p:ph sz="quarter" idx="1"/>
          </p:nvPr>
        </p:nvSpPr>
        <p:spPr/>
        <p:txBody>
          <a:bodyPr>
            <a:normAutofit/>
          </a:bodyPr>
          <a:lstStyle/>
          <a:p>
            <a:r>
              <a:rPr lang="es-MX" sz="1600" dirty="0" smtClean="0">
                <a:latin typeface="Arial" pitchFamily="34" charset="0"/>
                <a:cs typeface="Arial" pitchFamily="34" charset="0"/>
              </a:rPr>
              <a:t>La primera preocupación será incidir sobre todos aquellos factores que favorecen los accidentes (Prevención primaria). </a:t>
            </a:r>
          </a:p>
          <a:p>
            <a:r>
              <a:rPr lang="es-MX" sz="1600" dirty="0" smtClean="0">
                <a:latin typeface="Arial" pitchFamily="34" charset="0"/>
                <a:cs typeface="Arial" pitchFamily="34" charset="0"/>
              </a:rPr>
              <a:t>La prevención </a:t>
            </a:r>
          </a:p>
          <a:p>
            <a:r>
              <a:rPr lang="es-MX" sz="1600" dirty="0" smtClean="0">
                <a:latin typeface="Arial" pitchFamily="34" charset="0"/>
                <a:cs typeface="Arial" pitchFamily="34" charset="0"/>
              </a:rPr>
              <a:t>comprende todos los componentes necesarios de la organización una vez producido el incidente, orientados a mejorar el pronóstico vital y a reducir las secuelas e invalidez del accidentado.</a:t>
            </a:r>
          </a:p>
          <a:p>
            <a:r>
              <a:rPr lang="es-MX" sz="1600" dirty="0" smtClean="0">
                <a:latin typeface="Arial" pitchFamily="34" charset="0"/>
                <a:cs typeface="Arial" pitchFamily="34" charset="0"/>
              </a:rPr>
              <a:t>Organización: 1. Inicio del tratamiento de forma inmediata y al máximo nivel "in situ" (socorro primario).</a:t>
            </a:r>
          </a:p>
          <a:p>
            <a:r>
              <a:rPr lang="es-MX" sz="1600" dirty="0" smtClean="0">
                <a:latin typeface="Arial" pitchFamily="34" charset="0"/>
                <a:cs typeface="Arial" pitchFamily="34" charset="0"/>
              </a:rPr>
              <a:t>2. Transporte urgente desde el lugar del evento hasta el centro hospitalario capacitado para realizar tratamiento definitivo.</a:t>
            </a:r>
          </a:p>
          <a:p>
            <a:r>
              <a:rPr lang="es-MX" sz="1600" dirty="0" smtClean="0">
                <a:latin typeface="Arial" pitchFamily="34" charset="0"/>
                <a:cs typeface="Arial" pitchFamily="34" charset="0"/>
              </a:rPr>
              <a:t>3. Medio de transporte adecuado con un personal capacitado que nos permita continuar la asistencia y estabilización del paciente hasta su llegada al hospital.</a:t>
            </a:r>
          </a:p>
          <a:p>
            <a:r>
              <a:rPr lang="es-ES" sz="1600" dirty="0" smtClean="0">
                <a:latin typeface="Arial" pitchFamily="34" charset="0"/>
                <a:cs typeface="Arial" pitchFamily="34" charset="0"/>
              </a:rPr>
              <a:t>Llegada: </a:t>
            </a:r>
            <a:r>
              <a:rPr lang="es-MX" sz="1600" dirty="0" smtClean="0">
                <a:latin typeface="Arial" pitchFamily="34" charset="0"/>
                <a:cs typeface="Arial" pitchFamily="34" charset="0"/>
              </a:rPr>
              <a:t>Comienza con la activación del equipo tras una llamada de alarma recibida en el centro coordinador. </a:t>
            </a:r>
            <a:endParaRPr lang="es-ES" sz="16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88640"/>
            <a:ext cx="8229600" cy="6264696"/>
          </a:xfrm>
        </p:spPr>
        <p:txBody>
          <a:bodyPr>
            <a:noAutofit/>
          </a:bodyPr>
          <a:lstStyle/>
          <a:p>
            <a:r>
              <a:rPr lang="es-ES" sz="1800" dirty="0" smtClean="0">
                <a:latin typeface="Arial" pitchFamily="34" charset="0"/>
                <a:cs typeface="Arial" pitchFamily="34" charset="0"/>
              </a:rPr>
              <a:t>El proceso al llegar es:</a:t>
            </a:r>
          </a:p>
          <a:p>
            <a:pPr>
              <a:buFont typeface="+mj-lt"/>
              <a:buAutoNum type="arabicPeriod"/>
            </a:pPr>
            <a:r>
              <a:rPr lang="es-MX" sz="1800" dirty="0" smtClean="0">
                <a:latin typeface="Arial" pitchFamily="34" charset="0"/>
                <a:cs typeface="Arial" pitchFamily="34" charset="0"/>
              </a:rPr>
              <a:t>Aproximación</a:t>
            </a:r>
          </a:p>
          <a:p>
            <a:pPr>
              <a:buFont typeface="+mj-lt"/>
              <a:buAutoNum type="arabicPeriod"/>
            </a:pPr>
            <a:r>
              <a:rPr lang="es-MX" sz="1800" dirty="0" smtClean="0">
                <a:latin typeface="Arial" pitchFamily="34" charset="0"/>
                <a:cs typeface="Arial" pitchFamily="34" charset="0"/>
              </a:rPr>
              <a:t>Valoración primaria</a:t>
            </a:r>
          </a:p>
          <a:p>
            <a:pPr marL="0" indent="0">
              <a:buNone/>
            </a:pPr>
            <a:r>
              <a:rPr lang="es-MX" sz="1800" dirty="0" smtClean="0">
                <a:latin typeface="Arial" pitchFamily="34" charset="0"/>
                <a:cs typeface="Arial" pitchFamily="34" charset="0"/>
              </a:rPr>
              <a:t>2.1 Atención inmediata</a:t>
            </a:r>
          </a:p>
          <a:p>
            <a:pPr marL="0" indent="0">
              <a:buNone/>
            </a:pPr>
            <a:r>
              <a:rPr lang="es-MX" sz="1800" dirty="0" smtClean="0">
                <a:latin typeface="Arial" pitchFamily="34" charset="0"/>
                <a:cs typeface="Arial" pitchFamily="34" charset="0"/>
              </a:rPr>
              <a:t>2.2 Colocación de collarín cervical</a:t>
            </a:r>
          </a:p>
          <a:p>
            <a:pPr marL="0" indent="0">
              <a:buNone/>
            </a:pPr>
            <a:r>
              <a:rPr lang="es-MX" sz="1800" dirty="0" smtClean="0">
                <a:latin typeface="Arial" pitchFamily="34" charset="0"/>
                <a:cs typeface="Arial" pitchFamily="34" charset="0"/>
              </a:rPr>
              <a:t>2.3 Movilizar a la victima</a:t>
            </a:r>
          </a:p>
          <a:p>
            <a:pPr marL="0" indent="0">
              <a:buNone/>
            </a:pPr>
            <a:r>
              <a:rPr lang="es-MX" sz="1800" dirty="0" smtClean="0">
                <a:latin typeface="Arial" pitchFamily="34" charset="0"/>
                <a:cs typeface="Arial" pitchFamily="34" charset="0"/>
              </a:rPr>
              <a:t>2.4 Método de reconocimiento secuencial</a:t>
            </a:r>
          </a:p>
          <a:p>
            <a:pPr marL="0" indent="0">
              <a:buNone/>
            </a:pPr>
            <a:r>
              <a:rPr lang="es-MX" sz="1800" dirty="0" smtClean="0">
                <a:latin typeface="Arial" pitchFamily="34" charset="0"/>
                <a:cs typeface="Arial" pitchFamily="34" charset="0"/>
              </a:rPr>
              <a:t>3. Triage</a:t>
            </a:r>
          </a:p>
          <a:p>
            <a:pPr marL="0" indent="0">
              <a:buNone/>
            </a:pPr>
            <a:r>
              <a:rPr lang="es-MX" sz="1800" dirty="0" smtClean="0">
                <a:latin typeface="Arial" pitchFamily="34" charset="0"/>
                <a:cs typeface="Arial" pitchFamily="34" charset="0"/>
              </a:rPr>
              <a:t>3.1 Numero de pacientes</a:t>
            </a:r>
          </a:p>
          <a:p>
            <a:pPr marL="0" indent="0">
              <a:buNone/>
            </a:pPr>
            <a:r>
              <a:rPr lang="es-MX" sz="1800" dirty="0" smtClean="0">
                <a:latin typeface="Arial" pitchFamily="34" charset="0"/>
                <a:cs typeface="Arial" pitchFamily="34" charset="0"/>
              </a:rPr>
              <a:t>3.2Recursos materiales o humanos queden desbordados</a:t>
            </a:r>
          </a:p>
          <a:p>
            <a:pPr marL="0" indent="0">
              <a:buNone/>
            </a:pPr>
            <a:r>
              <a:rPr lang="es-MX" sz="1800" dirty="0" smtClean="0">
                <a:latin typeface="Arial" pitchFamily="34" charset="0"/>
                <a:cs typeface="Arial" pitchFamily="34" charset="0"/>
              </a:rPr>
              <a:t>4. Tratamiento inmediato y evacuación del paciente critico</a:t>
            </a:r>
          </a:p>
          <a:p>
            <a:pPr marL="0" indent="0">
              <a:buNone/>
            </a:pPr>
            <a:r>
              <a:rPr lang="es-MX" sz="1800" dirty="0" smtClean="0">
                <a:latin typeface="Arial" pitchFamily="34" charset="0"/>
                <a:cs typeface="Arial" pitchFamily="34" charset="0"/>
              </a:rPr>
              <a:t>5. Segunda evaluación</a:t>
            </a:r>
          </a:p>
          <a:p>
            <a:pPr marL="0" indent="0">
              <a:buNone/>
            </a:pPr>
            <a:r>
              <a:rPr lang="es-MX" sz="1800" dirty="0" smtClean="0">
                <a:latin typeface="Arial" pitchFamily="34" charset="0"/>
                <a:cs typeface="Arial" pitchFamily="34" charset="0"/>
              </a:rPr>
              <a:t>6. Medidas de urgencia en el lugar del accidente, estabilización</a:t>
            </a:r>
          </a:p>
          <a:p>
            <a:pPr marL="0" indent="0">
              <a:buNone/>
            </a:pPr>
            <a:r>
              <a:rPr lang="es-MX" sz="1800" dirty="0" smtClean="0">
                <a:latin typeface="Arial" pitchFamily="34" charset="0"/>
                <a:cs typeface="Arial" pitchFamily="34" charset="0"/>
              </a:rPr>
              <a:t>6.1 Movilización del traumatizado</a:t>
            </a:r>
          </a:p>
          <a:p>
            <a:pPr marL="0" indent="0">
              <a:buNone/>
            </a:pPr>
            <a:r>
              <a:rPr lang="es-MX" sz="1800" dirty="0" smtClean="0">
                <a:latin typeface="Arial" pitchFamily="34" charset="0"/>
                <a:cs typeface="Arial" pitchFamily="34" charset="0"/>
              </a:rPr>
              <a:t>6.2 Inmovilización de las fracturas</a:t>
            </a:r>
          </a:p>
          <a:p>
            <a:pPr>
              <a:buNone/>
            </a:pPr>
            <a:r>
              <a:rPr lang="es-MX" sz="1800" dirty="0" smtClean="0">
                <a:latin typeface="Arial" pitchFamily="34" charset="0"/>
                <a:cs typeface="Arial" pitchFamily="34" charset="0"/>
              </a:rPr>
              <a:t>6.3 Heridas y hemorragias</a:t>
            </a:r>
          </a:p>
          <a:p>
            <a:pPr>
              <a:buNone/>
            </a:pPr>
            <a:r>
              <a:rPr lang="es-MX" sz="1800" dirty="0" smtClean="0">
                <a:latin typeface="Arial" pitchFamily="34" charset="0"/>
                <a:cs typeface="Arial" pitchFamily="34" charset="0"/>
              </a:rPr>
              <a:t>7. Parada </a:t>
            </a:r>
            <a:r>
              <a:rPr lang="es-MX" sz="1800" dirty="0" err="1" smtClean="0">
                <a:latin typeface="Arial" pitchFamily="34" charset="0"/>
                <a:cs typeface="Arial" pitchFamily="34" charset="0"/>
              </a:rPr>
              <a:t>Cardio</a:t>
            </a:r>
            <a:r>
              <a:rPr lang="es-MX" sz="1800" dirty="0" smtClean="0">
                <a:latin typeface="Arial" pitchFamily="34" charset="0"/>
                <a:cs typeface="Arial" pitchFamily="34" charset="0"/>
              </a:rPr>
              <a:t>-respiratoria en el </a:t>
            </a:r>
            <a:r>
              <a:rPr lang="es-MX" sz="1800" dirty="0" err="1" smtClean="0">
                <a:latin typeface="Arial" pitchFamily="34" charset="0"/>
                <a:cs typeface="Arial" pitchFamily="34" charset="0"/>
              </a:rPr>
              <a:t>politraumatizado</a:t>
            </a:r>
            <a:endParaRPr lang="es-MX" sz="1800" dirty="0" smtClean="0">
              <a:latin typeface="Arial" pitchFamily="34" charset="0"/>
              <a:cs typeface="Arial" pitchFamily="34" charset="0"/>
            </a:endParaRPr>
          </a:p>
          <a:p>
            <a:pPr>
              <a:buNone/>
            </a:pPr>
            <a:r>
              <a:rPr lang="es-MX" sz="1800" dirty="0" smtClean="0">
                <a:latin typeface="Arial" pitchFamily="34" charset="0"/>
                <a:cs typeface="Arial" pitchFamily="34" charset="0"/>
              </a:rPr>
              <a:t>7.1 Aporte deficiente de sangre al corazón</a:t>
            </a:r>
          </a:p>
          <a:p>
            <a:pPr>
              <a:buNone/>
            </a:pPr>
            <a:r>
              <a:rPr lang="es-MX" sz="1800" dirty="0" smtClean="0">
                <a:latin typeface="Arial" pitchFamily="34" charset="0"/>
                <a:cs typeface="Arial" pitchFamily="34" charset="0"/>
              </a:rPr>
              <a:t>7.2 Sístole cardiaca inadecuada</a:t>
            </a:r>
          </a:p>
          <a:p>
            <a:pPr>
              <a:buNone/>
            </a:pPr>
            <a:r>
              <a:rPr lang="es-MX" sz="1800" dirty="0" smtClean="0">
                <a:latin typeface="Arial" pitchFamily="34" charset="0"/>
                <a:cs typeface="Arial" pitchFamily="34" charset="0"/>
              </a:rPr>
              <a:t>8. Enfoque diagnostico y tratamiento del shock en el paciente poli traumatizado</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397</TotalTime>
  <Words>4145</Words>
  <Application>Microsoft Office PowerPoint</Application>
  <PresentationFormat>Presentación en pantalla (4:3)</PresentationFormat>
  <Paragraphs>262</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Civil</vt:lpstr>
      <vt:lpstr>Técnico en Urgencias medicas</vt:lpstr>
      <vt:lpstr>Introducción a la atención pre hospitalaria</vt:lpstr>
      <vt:lpstr>Presentación de PowerPoint</vt:lpstr>
      <vt:lpstr>Historia de la atención pre hospitalaria</vt:lpstr>
      <vt:lpstr>Sistema nacional de salud</vt:lpstr>
      <vt:lpstr>SISTEMA DE ATENCIÓN MÉDICA DE URGENCIAS</vt:lpstr>
      <vt:lpstr>Presentación de PowerPoint</vt:lpstr>
      <vt:lpstr>Fases, niveles y estructura de la atención medica de urgencias pre hospitalarias</vt:lpstr>
      <vt:lpstr>Presentación de PowerPoint</vt:lpstr>
      <vt:lpstr>Presentación de PowerPoint</vt:lpstr>
      <vt:lpstr>Tipología de ambulancias</vt:lpstr>
      <vt:lpstr>Presentación de PowerPoint</vt:lpstr>
      <vt:lpstr>Llegada a la escena del accidente</vt:lpstr>
      <vt:lpstr>Organización del trabajo a bordo de la ambulancia</vt:lpstr>
      <vt:lpstr>Presentación de PowerPoint</vt:lpstr>
      <vt:lpstr>Camillas</vt:lpstr>
      <vt:lpstr>Presentación de PowerPoint</vt:lpstr>
      <vt:lpstr>Movilización y transportes de heridos</vt:lpstr>
      <vt:lpstr>Presentación de PowerPoint</vt:lpstr>
      <vt:lpstr>Presentación de PowerPoint</vt:lpstr>
      <vt:lpstr>Sistema de mando y comando de incidentes</vt:lpstr>
      <vt:lpstr>Presentación de PowerPoint</vt:lpstr>
      <vt:lpstr>Riesgos antrópicos</vt:lpstr>
      <vt:lpstr>Método de evaluación subjetiva y objetiva del escenario</vt:lpstr>
      <vt:lpstr>Presentación de PowerPoint</vt:lpstr>
      <vt:lpstr>Presentación de PowerPoint</vt:lpstr>
      <vt:lpstr>Método de control, organización y estructura en el lugar del escenario</vt:lpstr>
      <vt:lpstr>Mecánica corporal</vt:lpstr>
      <vt:lpstr>Presentación de PowerPoint</vt:lpstr>
      <vt:lpstr>Aspectos básicos de ergenomia</vt:lpstr>
      <vt:lpstr>Presentación de PowerPoint</vt:lpstr>
      <vt:lpstr>Cinemática del trauma</vt:lpstr>
      <vt:lpstr>Mecanismo de lesión</vt:lpstr>
      <vt:lpstr>Bases de la anatomía topográfica estructural</vt:lpstr>
      <vt:lpstr>Presentación de PowerPoint</vt:lpstr>
      <vt:lpstr>Presentación de PowerPoint</vt:lpstr>
      <vt:lpstr>Bases de la fisiología por aparatos y sistemas</vt:lpstr>
      <vt:lpstr>Presentación de PowerPoint</vt:lpstr>
      <vt:lpstr>Presentación de PowerPoint</vt:lpstr>
    </vt:vector>
  </TitlesOfParts>
  <Company>www.intercambiosvirtuales.org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www.intercambiosvirtuales.org</dc:creator>
  <cp:lastModifiedBy>ActiveCool</cp:lastModifiedBy>
  <cp:revision>40</cp:revision>
  <dcterms:created xsi:type="dcterms:W3CDTF">2015-01-08T20:40:53Z</dcterms:created>
  <dcterms:modified xsi:type="dcterms:W3CDTF">2015-02-04T05:04:12Z</dcterms:modified>
</cp:coreProperties>
</file>